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7" r:id="rId3"/>
    <p:sldId id="271" r:id="rId4"/>
    <p:sldId id="281" r:id="rId5"/>
    <p:sldId id="293" r:id="rId6"/>
    <p:sldId id="294" r:id="rId7"/>
    <p:sldId id="295" r:id="rId8"/>
    <p:sldId id="296" r:id="rId9"/>
    <p:sldId id="285" r:id="rId10"/>
    <p:sldId id="288" r:id="rId11"/>
    <p:sldId id="289" r:id="rId12"/>
    <p:sldId id="290" r:id="rId13"/>
    <p:sldId id="298" r:id="rId14"/>
    <p:sldId id="286" r:id="rId15"/>
    <p:sldId id="257" r:id="rId16"/>
    <p:sldId id="303" r:id="rId17"/>
    <p:sldId id="304" r:id="rId18"/>
    <p:sldId id="306" r:id="rId19"/>
    <p:sldId id="308" r:id="rId20"/>
    <p:sldId id="299" r:id="rId21"/>
    <p:sldId id="300" r:id="rId22"/>
    <p:sldId id="284" r:id="rId23"/>
    <p:sldId id="301" r:id="rId24"/>
    <p:sldId id="258" r:id="rId25"/>
    <p:sldId id="259" r:id="rId26"/>
    <p:sldId id="260" r:id="rId27"/>
    <p:sldId id="261" r:id="rId28"/>
    <p:sldId id="262" r:id="rId29"/>
    <p:sldId id="263" r:id="rId30"/>
    <p:sldId id="264" r:id="rId31"/>
    <p:sldId id="265" r:id="rId32"/>
    <p:sldId id="266" r:id="rId33"/>
    <p:sldId id="267" r:id="rId34"/>
    <p:sldId id="268" r:id="rId35"/>
    <p:sldId id="269" r:id="rId36"/>
    <p:sldId id="270" r:id="rId3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6F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8" d="100"/>
          <a:sy n="78" d="100"/>
        </p:scale>
        <p:origin x="1594" y="77"/>
      </p:cViewPr>
      <p:guideLst>
        <p:guide orient="horz" pos="2160"/>
        <p:guide pos="2880"/>
      </p:guideLst>
    </p:cSldViewPr>
  </p:slideViewPr>
  <p:notesTextViewPr>
    <p:cViewPr>
      <p:scale>
        <a:sx n="1" d="1"/>
        <a:sy n="1" d="1"/>
      </p:scale>
      <p:origin x="0" y="0"/>
    </p:cViewPr>
  </p:notesTextViewPr>
  <p:gridSpacing cx="72237" cy="7223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9FA7760-A5A4-4161-A80A-7FF6874BE0E5}" type="datetimeFigureOut">
              <a:rPr lang="en-GB" smtClean="0"/>
              <a:t>12/04/2023</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93159BA-8A1F-4B3D-8930-372F2DA51139}" type="slidenum">
              <a:rPr lang="en-GB" smtClean="0"/>
              <a:t>‹#›</a:t>
            </a:fld>
            <a:endParaRPr lang="en-GB"/>
          </a:p>
        </p:txBody>
      </p:sp>
    </p:spTree>
    <p:extLst>
      <p:ext uri="{BB962C8B-B14F-4D97-AF65-F5344CB8AC3E}">
        <p14:creationId xmlns:p14="http://schemas.microsoft.com/office/powerpoint/2010/main" val="159953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159BA-8A1F-4B3D-8930-372F2DA51139}" type="slidenum">
              <a:rPr lang="en-GB" smtClean="0"/>
              <a:t>1</a:t>
            </a:fld>
            <a:endParaRPr lang="en-GB"/>
          </a:p>
        </p:txBody>
      </p:sp>
    </p:spTree>
    <p:extLst>
      <p:ext uri="{BB962C8B-B14F-4D97-AF65-F5344CB8AC3E}">
        <p14:creationId xmlns:p14="http://schemas.microsoft.com/office/powerpoint/2010/main" val="270528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159BA-8A1F-4B3D-8930-372F2DA51139}" type="slidenum">
              <a:rPr lang="en-GB" smtClean="0"/>
              <a:t>7</a:t>
            </a:fld>
            <a:endParaRPr lang="en-GB"/>
          </a:p>
        </p:txBody>
      </p:sp>
    </p:spTree>
    <p:extLst>
      <p:ext uri="{BB962C8B-B14F-4D97-AF65-F5344CB8AC3E}">
        <p14:creationId xmlns:p14="http://schemas.microsoft.com/office/powerpoint/2010/main" val="136546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159BA-8A1F-4B3D-8930-372F2DA51139}" type="slidenum">
              <a:rPr lang="en-GB" smtClean="0"/>
              <a:t>8</a:t>
            </a:fld>
            <a:endParaRPr lang="en-GB"/>
          </a:p>
        </p:txBody>
      </p:sp>
    </p:spTree>
    <p:extLst>
      <p:ext uri="{BB962C8B-B14F-4D97-AF65-F5344CB8AC3E}">
        <p14:creationId xmlns:p14="http://schemas.microsoft.com/office/powerpoint/2010/main" val="136546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EEE80B-BE6C-4A46-9E15-CEAB6C3AC968}" type="datetimeFigureOut">
              <a:rPr lang="en-GB" smtClean="0"/>
              <a:t>12/04/2023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CED4FE-FF2F-4C14-B740-6E786F9AF745}" type="slidenum">
              <a:rPr lang="en-GB" smtClean="0"/>
              <a:t>‹#›</a:t>
            </a:fld>
            <a:endParaRPr lang="en-GB"/>
          </a:p>
        </p:txBody>
      </p:sp>
    </p:spTree>
    <p:extLst>
      <p:ext uri="{BB962C8B-B14F-4D97-AF65-F5344CB8AC3E}">
        <p14:creationId xmlns:p14="http://schemas.microsoft.com/office/powerpoint/2010/main" val="319121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EEE80B-BE6C-4A46-9E15-CEAB6C3AC968}" type="datetimeFigureOut">
              <a:rPr lang="en-GB" smtClean="0"/>
              <a:t>12/04/2023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CED4FE-FF2F-4C14-B740-6E786F9AF745}" type="slidenum">
              <a:rPr lang="en-GB" smtClean="0"/>
              <a:t>‹#›</a:t>
            </a:fld>
            <a:endParaRPr lang="en-GB"/>
          </a:p>
        </p:txBody>
      </p:sp>
    </p:spTree>
    <p:extLst>
      <p:ext uri="{BB962C8B-B14F-4D97-AF65-F5344CB8AC3E}">
        <p14:creationId xmlns:p14="http://schemas.microsoft.com/office/powerpoint/2010/main" val="366096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EEE80B-BE6C-4A46-9E15-CEAB6C3AC968}" type="datetimeFigureOut">
              <a:rPr lang="en-GB" smtClean="0"/>
              <a:t>12/04/2023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CED4FE-FF2F-4C14-B740-6E786F9AF745}" type="slidenum">
              <a:rPr lang="en-GB" smtClean="0"/>
              <a:t>‹#›</a:t>
            </a:fld>
            <a:endParaRPr lang="en-GB"/>
          </a:p>
        </p:txBody>
      </p:sp>
    </p:spTree>
    <p:extLst>
      <p:ext uri="{BB962C8B-B14F-4D97-AF65-F5344CB8AC3E}">
        <p14:creationId xmlns:p14="http://schemas.microsoft.com/office/powerpoint/2010/main" val="229136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EEE80B-BE6C-4A46-9E15-CEAB6C3AC968}" type="datetimeFigureOut">
              <a:rPr lang="en-GB" smtClean="0"/>
              <a:t>12/04/2023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CED4FE-FF2F-4C14-B740-6E786F9AF745}" type="slidenum">
              <a:rPr lang="en-GB" smtClean="0"/>
              <a:t>‹#›</a:t>
            </a:fld>
            <a:endParaRPr lang="en-GB"/>
          </a:p>
        </p:txBody>
      </p:sp>
    </p:spTree>
    <p:extLst>
      <p:ext uri="{BB962C8B-B14F-4D97-AF65-F5344CB8AC3E}">
        <p14:creationId xmlns:p14="http://schemas.microsoft.com/office/powerpoint/2010/main" val="81879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EEE80B-BE6C-4A46-9E15-CEAB6C3AC968}" type="datetimeFigureOut">
              <a:rPr lang="en-GB" smtClean="0"/>
              <a:t>12/04/2023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CED4FE-FF2F-4C14-B740-6E786F9AF745}" type="slidenum">
              <a:rPr lang="en-GB" smtClean="0"/>
              <a:t>‹#›</a:t>
            </a:fld>
            <a:endParaRPr lang="en-GB"/>
          </a:p>
        </p:txBody>
      </p:sp>
    </p:spTree>
    <p:extLst>
      <p:ext uri="{BB962C8B-B14F-4D97-AF65-F5344CB8AC3E}">
        <p14:creationId xmlns:p14="http://schemas.microsoft.com/office/powerpoint/2010/main" val="191640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EEE80B-BE6C-4A46-9E15-CEAB6C3AC968}" type="datetimeFigureOut">
              <a:rPr lang="en-GB" smtClean="0"/>
              <a:t>12/04/2023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CED4FE-FF2F-4C14-B740-6E786F9AF745}" type="slidenum">
              <a:rPr lang="en-GB" smtClean="0"/>
              <a:t>‹#›</a:t>
            </a:fld>
            <a:endParaRPr lang="en-GB"/>
          </a:p>
        </p:txBody>
      </p:sp>
    </p:spTree>
    <p:extLst>
      <p:ext uri="{BB962C8B-B14F-4D97-AF65-F5344CB8AC3E}">
        <p14:creationId xmlns:p14="http://schemas.microsoft.com/office/powerpoint/2010/main" val="382587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EEE80B-BE6C-4A46-9E15-CEAB6C3AC968}" type="datetimeFigureOut">
              <a:rPr lang="en-GB" smtClean="0"/>
              <a:t>12/04/2023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CED4FE-FF2F-4C14-B740-6E786F9AF745}" type="slidenum">
              <a:rPr lang="en-GB" smtClean="0"/>
              <a:t>‹#›</a:t>
            </a:fld>
            <a:endParaRPr lang="en-GB"/>
          </a:p>
        </p:txBody>
      </p:sp>
    </p:spTree>
    <p:extLst>
      <p:ext uri="{BB962C8B-B14F-4D97-AF65-F5344CB8AC3E}">
        <p14:creationId xmlns:p14="http://schemas.microsoft.com/office/powerpoint/2010/main" val="37273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EEE80B-BE6C-4A46-9E15-CEAB6C3AC968}" type="datetimeFigureOut">
              <a:rPr lang="en-GB" smtClean="0"/>
              <a:t>12/04/2023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CED4FE-FF2F-4C14-B740-6E786F9AF745}" type="slidenum">
              <a:rPr lang="en-GB" smtClean="0"/>
              <a:t>‹#›</a:t>
            </a:fld>
            <a:endParaRPr lang="en-GB"/>
          </a:p>
        </p:txBody>
      </p:sp>
    </p:spTree>
    <p:extLst>
      <p:ext uri="{BB962C8B-B14F-4D97-AF65-F5344CB8AC3E}">
        <p14:creationId xmlns:p14="http://schemas.microsoft.com/office/powerpoint/2010/main" val="378523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EE80B-BE6C-4A46-9E15-CEAB6C3AC968}" type="datetimeFigureOut">
              <a:rPr lang="en-GB" smtClean="0"/>
              <a:t>12/04/2023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CED4FE-FF2F-4C14-B740-6E786F9AF745}" type="slidenum">
              <a:rPr lang="en-GB" smtClean="0"/>
              <a:t>‹#›</a:t>
            </a:fld>
            <a:endParaRPr lang="en-GB"/>
          </a:p>
        </p:txBody>
      </p:sp>
    </p:spTree>
    <p:extLst>
      <p:ext uri="{BB962C8B-B14F-4D97-AF65-F5344CB8AC3E}">
        <p14:creationId xmlns:p14="http://schemas.microsoft.com/office/powerpoint/2010/main" val="155984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EEE80B-BE6C-4A46-9E15-CEAB6C3AC968}" type="datetimeFigureOut">
              <a:rPr lang="en-GB" smtClean="0"/>
              <a:t>12/04/2023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CED4FE-FF2F-4C14-B740-6E786F9AF745}" type="slidenum">
              <a:rPr lang="en-GB" smtClean="0"/>
              <a:t>‹#›</a:t>
            </a:fld>
            <a:endParaRPr lang="en-GB"/>
          </a:p>
        </p:txBody>
      </p:sp>
    </p:spTree>
    <p:extLst>
      <p:ext uri="{BB962C8B-B14F-4D97-AF65-F5344CB8AC3E}">
        <p14:creationId xmlns:p14="http://schemas.microsoft.com/office/powerpoint/2010/main" val="386826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EEE80B-BE6C-4A46-9E15-CEAB6C3AC968}" type="datetimeFigureOut">
              <a:rPr lang="en-GB" smtClean="0"/>
              <a:t>12/04/2023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CED4FE-FF2F-4C14-B740-6E786F9AF745}" type="slidenum">
              <a:rPr lang="en-GB" smtClean="0"/>
              <a:t>‹#›</a:t>
            </a:fld>
            <a:endParaRPr lang="en-GB"/>
          </a:p>
        </p:txBody>
      </p:sp>
    </p:spTree>
    <p:extLst>
      <p:ext uri="{BB962C8B-B14F-4D97-AF65-F5344CB8AC3E}">
        <p14:creationId xmlns:p14="http://schemas.microsoft.com/office/powerpoint/2010/main" val="189375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EE80B-BE6C-4A46-9E15-CEAB6C3AC968}" type="datetimeFigureOut">
              <a:rPr lang="en-GB" smtClean="0"/>
              <a:t>12/04/2023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D4FE-FF2F-4C14-B740-6E786F9AF745}" type="slidenum">
              <a:rPr lang="en-GB" smtClean="0"/>
              <a:t>‹#›</a:t>
            </a:fld>
            <a:endParaRPr lang="en-GB"/>
          </a:p>
        </p:txBody>
      </p:sp>
    </p:spTree>
    <p:extLst>
      <p:ext uri="{BB962C8B-B14F-4D97-AF65-F5344CB8AC3E}">
        <p14:creationId xmlns:p14="http://schemas.microsoft.com/office/powerpoint/2010/main" val="2567913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0.png"/><Relationship Id="rId7" Type="http://schemas.openxmlformats.org/officeDocument/2006/relationships/image" Target="../media/image7.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Survey Plot</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2412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400"/>
            <a:ext cx="8229600" cy="6622600"/>
          </a:xfrm>
        </p:spPr>
        <p:txBody>
          <a:bodyPr>
            <a:normAutofit/>
          </a:bodyPr>
          <a:lstStyle/>
          <a:p>
            <a:pPr marL="0" indent="0">
              <a:buNone/>
            </a:pPr>
            <a:r>
              <a:rPr lang="en-GB" sz="2400" dirty="0">
                <a:latin typeface="Comic Sans MS" panose="030F0702030302020204" pitchFamily="66" charset="0"/>
              </a:rPr>
              <a:t>So, list the co-ordinates in columns in a spreadsheet, repeating the first co-ordinates at the end.</a:t>
            </a:r>
          </a:p>
          <a:p>
            <a:pPr marL="0" indent="0">
              <a:buNone/>
            </a:pPr>
            <a:r>
              <a:rPr lang="en-GB" sz="2400" dirty="0">
                <a:latin typeface="Comic Sans MS" panose="030F0702030302020204" pitchFamily="66" charset="0"/>
              </a:rPr>
              <a:t>Then enter a formula for the area of the trapezium formed by the first pair of co-ordinates.</a:t>
            </a:r>
          </a:p>
          <a:p>
            <a:pPr marL="0" indent="0">
              <a:buNone/>
            </a:pPr>
            <a:r>
              <a:rPr lang="en-GB" sz="2400" dirty="0">
                <a:latin typeface="Comic Sans MS" panose="030F0702030302020204" pitchFamily="66" charset="0"/>
              </a:rPr>
              <a:t>Copy down this formula to the last point (point 3).</a:t>
            </a:r>
          </a:p>
          <a:p>
            <a:pPr marL="0" indent="0">
              <a:buNone/>
            </a:pPr>
            <a:r>
              <a:rPr lang="en-GB" sz="2400" dirty="0">
                <a:latin typeface="Comic Sans MS" panose="030F0702030302020204" pitchFamily="66" charset="0"/>
              </a:rPr>
              <a:t>Finally, sum the areas of the trapezium.</a:t>
            </a: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655644527"/>
                  </p:ext>
                </p:extLst>
              </p:nvPr>
            </p:nvGraphicFramePr>
            <p:xfrm>
              <a:off x="1373874" y="2993774"/>
              <a:ext cx="6096000" cy="2927604"/>
            </p:xfrm>
            <a:graphic>
              <a:graphicData uri="http://schemas.openxmlformats.org/drawingml/2006/table">
                <a:tbl>
                  <a:tblPr firstRow="1" bandRow="1">
                    <a:tableStyleId>{5C22544A-7EE6-4342-B048-85BDC9FD1C3A}</a:tableStyleId>
                  </a:tblPr>
                  <a:tblGrid>
                    <a:gridCol w="782472">
                      <a:extLst>
                        <a:ext uri="{9D8B030D-6E8A-4147-A177-3AD203B41FA5}">
                          <a16:colId xmlns:a16="http://schemas.microsoft.com/office/drawing/2014/main" val="20000"/>
                        </a:ext>
                      </a:extLst>
                    </a:gridCol>
                    <a:gridCol w="1323832">
                      <a:extLst>
                        <a:ext uri="{9D8B030D-6E8A-4147-A177-3AD203B41FA5}">
                          <a16:colId xmlns:a16="http://schemas.microsoft.com/office/drawing/2014/main" val="20001"/>
                        </a:ext>
                      </a:extLst>
                    </a:gridCol>
                    <a:gridCol w="1433015">
                      <a:extLst>
                        <a:ext uri="{9D8B030D-6E8A-4147-A177-3AD203B41FA5}">
                          <a16:colId xmlns:a16="http://schemas.microsoft.com/office/drawing/2014/main" val="20002"/>
                        </a:ext>
                      </a:extLst>
                    </a:gridCol>
                    <a:gridCol w="2556681">
                      <a:extLst>
                        <a:ext uri="{9D8B030D-6E8A-4147-A177-3AD203B41FA5}">
                          <a16:colId xmlns:a16="http://schemas.microsoft.com/office/drawing/2014/main" val="20003"/>
                        </a:ext>
                      </a:extLst>
                    </a:gridCol>
                  </a:tblGrid>
                  <a:tr h="370840">
                    <a:tc>
                      <a:txBody>
                        <a:bodyPr/>
                        <a:lstStyle/>
                        <a:p>
                          <a:r>
                            <a:rPr lang="en-GB" dirty="0">
                              <a:latin typeface="Comic Sans MS" panose="030F0702030302020204" pitchFamily="66" charset="0"/>
                            </a:rPr>
                            <a:t>Point</a:t>
                          </a:r>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𝒙</m:t>
                                </m:r>
                                <m:r>
                                  <a:rPr lang="en-GB" b="1" i="1" smtClean="0">
                                    <a:latin typeface="Cambria Math"/>
                                  </a:rPr>
                                  <m:t>−</m:t>
                                </m:r>
                                <m:r>
                                  <a:rPr lang="en-GB" b="1" i="1" smtClean="0">
                                    <a:latin typeface="Cambria Math"/>
                                  </a:rPr>
                                  <m:t>𝒄𝒐𝒐𝒓𝒅</m:t>
                                </m:r>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1" i="1" smtClean="0">
                                    <a:latin typeface="Cambria Math"/>
                                  </a:rPr>
                                  <m:t>−</m:t>
                                </m:r>
                                <m:r>
                                  <a:rPr lang="en-GB" b="1" i="1" smtClean="0">
                                    <a:latin typeface="Cambria Math"/>
                                  </a:rPr>
                                  <m:t>𝒄𝒐𝒐𝒓𝒅</m:t>
                                </m:r>
                              </m:oMath>
                            </m:oMathPara>
                          </a14:m>
                          <a:endParaRPr lang="en-GB" dirty="0"/>
                        </a:p>
                      </a:txBody>
                      <a:tcPr/>
                    </a:tc>
                    <a:tc>
                      <a:txBody>
                        <a:bodyPr/>
                        <a:lstStyle/>
                        <a:p>
                          <a:r>
                            <a:rPr lang="en-GB" dirty="0">
                              <a:latin typeface="Comic Sans MS" panose="030F0702030302020204" pitchFamily="66" charset="0"/>
                            </a:rPr>
                            <a:t>Trapezium area</a:t>
                          </a:r>
                        </a:p>
                      </a:txBody>
                      <a:tcPr/>
                    </a:tc>
                    <a:extLst>
                      <a:ext uri="{0D108BD9-81ED-4DB2-BD59-A6C34878D82A}">
                        <a16:rowId xmlns:a16="http://schemas.microsoft.com/office/drawing/2014/main" val="10000"/>
                      </a:ext>
                    </a:extLst>
                  </a:tr>
                  <a:tr h="370840">
                    <a:tc>
                      <a:txBody>
                        <a:bodyPr/>
                        <a:lstStyle/>
                        <a:p>
                          <a:pPr algn="ctr"/>
                          <a:r>
                            <a:rPr lang="en-GB" dirty="0"/>
                            <a:t>1</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e>
                                </m:d>
                              </m:oMath>
                            </m:oMathPara>
                          </a14:m>
                          <a:endParaRPr lang="en-GB" dirty="0"/>
                        </a:p>
                      </a:txBody>
                      <a:tcPr/>
                    </a:tc>
                    <a:extLst>
                      <a:ext uri="{0D108BD9-81ED-4DB2-BD59-A6C34878D82A}">
                        <a16:rowId xmlns:a16="http://schemas.microsoft.com/office/drawing/2014/main" val="10001"/>
                      </a:ext>
                    </a:extLst>
                  </a:tr>
                  <a:tr h="370840">
                    <a:tc>
                      <a:txBody>
                        <a:bodyPr/>
                        <a:lstStyle/>
                        <a:p>
                          <a:pPr algn="ctr"/>
                          <a:r>
                            <a:rPr lang="en-GB"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e>
                                </m:d>
                              </m:oMath>
                            </m:oMathPara>
                          </a14:m>
                          <a:endParaRPr lang="en-GB" dirty="0"/>
                        </a:p>
                      </a:txBody>
                      <a:tcPr/>
                    </a:tc>
                    <a:extLst>
                      <a:ext uri="{0D108BD9-81ED-4DB2-BD59-A6C34878D82A}">
                        <a16:rowId xmlns:a16="http://schemas.microsoft.com/office/drawing/2014/main" val="10002"/>
                      </a:ext>
                    </a:extLst>
                  </a:tr>
                  <a:tr h="370840">
                    <a:tc>
                      <a:txBody>
                        <a:bodyPr/>
                        <a:lstStyle/>
                        <a:p>
                          <a:pPr algn="ctr"/>
                          <a:r>
                            <a:rPr lang="en-GB"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e>
                                </m:d>
                              </m:oMath>
                            </m:oMathPara>
                          </a14:m>
                          <a:endParaRPr lang="en-GB" dirty="0"/>
                        </a:p>
                      </a:txBody>
                      <a:tcPr/>
                    </a:tc>
                    <a:extLst>
                      <a:ext uri="{0D108BD9-81ED-4DB2-BD59-A6C34878D82A}">
                        <a16:rowId xmlns:a16="http://schemas.microsoft.com/office/drawing/2014/main" val="10003"/>
                      </a:ext>
                    </a:extLst>
                  </a:tr>
                  <a:tr h="370840">
                    <a:tc>
                      <a:txBody>
                        <a:bodyPr/>
                        <a:lstStyle/>
                        <a:p>
                          <a:pPr algn="ctr"/>
                          <a:r>
                            <a:rPr lang="en-GB"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Total</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949619384"/>
                  </p:ext>
                </p:extLst>
              </p:nvPr>
            </p:nvGraphicFramePr>
            <p:xfrm>
              <a:off x="1373874" y="2993774"/>
              <a:ext cx="6096000" cy="2927604"/>
            </p:xfrm>
            <a:graphic>
              <a:graphicData uri="http://schemas.openxmlformats.org/drawingml/2006/table">
                <a:tbl>
                  <a:tblPr firstRow="1" bandRow="1">
                    <a:tableStyleId>{5C22544A-7EE6-4342-B048-85BDC9FD1C3A}</a:tableStyleId>
                  </a:tblPr>
                  <a:tblGrid>
                    <a:gridCol w="782472"/>
                    <a:gridCol w="1323832"/>
                    <a:gridCol w="1433015"/>
                    <a:gridCol w="2556681"/>
                  </a:tblGrid>
                  <a:tr h="370840">
                    <a:tc>
                      <a:txBody>
                        <a:bodyPr/>
                        <a:lstStyle/>
                        <a:p>
                          <a:r>
                            <a:rPr lang="en-GB" dirty="0" smtClean="0">
                              <a:latin typeface="Comic Sans MS" panose="030F0702030302020204" pitchFamily="66" charset="0"/>
                            </a:rPr>
                            <a:t>Point</a:t>
                          </a:r>
                          <a:endParaRPr lang="en-GB" dirty="0">
                            <a:latin typeface="Comic Sans MS" panose="030F0702030302020204" pitchFamily="66" charset="0"/>
                          </a:endParaRPr>
                        </a:p>
                      </a:txBody>
                      <a:tcPr/>
                    </a:tc>
                    <a:tc>
                      <a:txBody>
                        <a:bodyPr/>
                        <a:lstStyle/>
                        <a:p>
                          <a:endParaRPr lang="en-US"/>
                        </a:p>
                      </a:txBody>
                      <a:tcPr>
                        <a:blipFill rotWithShape="1">
                          <a:blip r:embed="rId2"/>
                          <a:stretch>
                            <a:fillRect l="-58716" t="-6557" r="-300459" b="-714754"/>
                          </a:stretch>
                        </a:blipFill>
                      </a:tcPr>
                    </a:tc>
                    <a:tc>
                      <a:txBody>
                        <a:bodyPr/>
                        <a:lstStyle/>
                        <a:p>
                          <a:endParaRPr lang="en-US"/>
                        </a:p>
                      </a:txBody>
                      <a:tcPr>
                        <a:blipFill rotWithShape="1">
                          <a:blip r:embed="rId2"/>
                          <a:stretch>
                            <a:fillRect l="-147234" t="-6557" r="-178723" b="-714754"/>
                          </a:stretch>
                        </a:blipFill>
                      </a:tcPr>
                    </a:tc>
                    <a:tc>
                      <a:txBody>
                        <a:bodyPr/>
                        <a:lstStyle/>
                        <a:p>
                          <a:r>
                            <a:rPr lang="en-GB" dirty="0" smtClean="0">
                              <a:latin typeface="Comic Sans MS" panose="030F0702030302020204" pitchFamily="66" charset="0"/>
                            </a:rPr>
                            <a:t>Trapezium area</a:t>
                          </a:r>
                          <a:endParaRPr lang="en-GB" dirty="0">
                            <a:latin typeface="Comic Sans MS" panose="030F0702030302020204" pitchFamily="66" charset="0"/>
                          </a:endParaRPr>
                        </a:p>
                      </a:txBody>
                      <a:tcPr/>
                    </a:tc>
                  </a:tr>
                  <a:tr h="605028">
                    <a:tc>
                      <a:txBody>
                        <a:bodyPr/>
                        <a:lstStyle/>
                        <a:p>
                          <a:pPr algn="ctr"/>
                          <a:r>
                            <a:rPr lang="en-GB" dirty="0" smtClean="0"/>
                            <a:t>1</a:t>
                          </a:r>
                          <a:endParaRPr lang="en-GB" dirty="0"/>
                        </a:p>
                      </a:txBody>
                      <a:tcPr/>
                    </a:tc>
                    <a:tc>
                      <a:txBody>
                        <a:bodyPr/>
                        <a:lstStyle/>
                        <a:p>
                          <a:endParaRPr lang="en-US"/>
                        </a:p>
                      </a:txBody>
                      <a:tcPr>
                        <a:blipFill rotWithShape="1">
                          <a:blip r:embed="rId2"/>
                          <a:stretch>
                            <a:fillRect l="-58716" t="-65657" r="-300459" b="-340404"/>
                          </a:stretch>
                        </a:blipFill>
                      </a:tcPr>
                    </a:tc>
                    <a:tc>
                      <a:txBody>
                        <a:bodyPr/>
                        <a:lstStyle/>
                        <a:p>
                          <a:endParaRPr lang="en-US"/>
                        </a:p>
                      </a:txBody>
                      <a:tcPr>
                        <a:blipFill rotWithShape="1">
                          <a:blip r:embed="rId2"/>
                          <a:stretch>
                            <a:fillRect l="-147234" t="-65657" r="-178723" b="-340404"/>
                          </a:stretch>
                        </a:blipFill>
                      </a:tcPr>
                    </a:tc>
                    <a:tc>
                      <a:txBody>
                        <a:bodyPr/>
                        <a:lstStyle/>
                        <a:p>
                          <a:endParaRPr lang="en-US"/>
                        </a:p>
                      </a:txBody>
                      <a:tcPr>
                        <a:blipFill rotWithShape="1">
                          <a:blip r:embed="rId2"/>
                          <a:stretch>
                            <a:fillRect l="-138663" t="-65657" r="-239" b="-340404"/>
                          </a:stretch>
                        </a:blipFill>
                      </a:tcPr>
                    </a:tc>
                  </a:tr>
                  <a:tr h="605028">
                    <a:tc>
                      <a:txBody>
                        <a:bodyPr/>
                        <a:lstStyle/>
                        <a:p>
                          <a:pPr algn="ctr"/>
                          <a:r>
                            <a:rPr lang="en-GB" dirty="0" smtClean="0"/>
                            <a:t>2</a:t>
                          </a:r>
                          <a:endParaRPr lang="en-GB" dirty="0"/>
                        </a:p>
                      </a:txBody>
                      <a:tcPr/>
                    </a:tc>
                    <a:tc>
                      <a:txBody>
                        <a:bodyPr/>
                        <a:lstStyle/>
                        <a:p>
                          <a:endParaRPr lang="en-US"/>
                        </a:p>
                      </a:txBody>
                      <a:tcPr>
                        <a:blipFill rotWithShape="1">
                          <a:blip r:embed="rId2"/>
                          <a:stretch>
                            <a:fillRect l="-58716" t="-165657" r="-300459" b="-240404"/>
                          </a:stretch>
                        </a:blipFill>
                      </a:tcPr>
                    </a:tc>
                    <a:tc>
                      <a:txBody>
                        <a:bodyPr/>
                        <a:lstStyle/>
                        <a:p>
                          <a:endParaRPr lang="en-US"/>
                        </a:p>
                      </a:txBody>
                      <a:tcPr>
                        <a:blipFill rotWithShape="1">
                          <a:blip r:embed="rId2"/>
                          <a:stretch>
                            <a:fillRect l="-147234" t="-165657" r="-178723" b="-240404"/>
                          </a:stretch>
                        </a:blipFill>
                      </a:tcPr>
                    </a:tc>
                    <a:tc>
                      <a:txBody>
                        <a:bodyPr/>
                        <a:lstStyle/>
                        <a:p>
                          <a:endParaRPr lang="en-US"/>
                        </a:p>
                      </a:txBody>
                      <a:tcPr>
                        <a:blipFill rotWithShape="1">
                          <a:blip r:embed="rId2"/>
                          <a:stretch>
                            <a:fillRect l="-138663" t="-165657" r="-239" b="-240404"/>
                          </a:stretch>
                        </a:blipFill>
                      </a:tcPr>
                    </a:tc>
                  </a:tr>
                  <a:tr h="605028">
                    <a:tc>
                      <a:txBody>
                        <a:bodyPr/>
                        <a:lstStyle/>
                        <a:p>
                          <a:pPr algn="ctr"/>
                          <a:r>
                            <a:rPr lang="en-GB" dirty="0" smtClean="0"/>
                            <a:t>3</a:t>
                          </a:r>
                          <a:endParaRPr lang="en-GB" dirty="0"/>
                        </a:p>
                      </a:txBody>
                      <a:tcPr/>
                    </a:tc>
                    <a:tc>
                      <a:txBody>
                        <a:bodyPr/>
                        <a:lstStyle/>
                        <a:p>
                          <a:endParaRPr lang="en-US"/>
                        </a:p>
                      </a:txBody>
                      <a:tcPr>
                        <a:blipFill rotWithShape="1">
                          <a:blip r:embed="rId2"/>
                          <a:stretch>
                            <a:fillRect l="-58716" t="-265657" r="-300459" b="-140404"/>
                          </a:stretch>
                        </a:blipFill>
                      </a:tcPr>
                    </a:tc>
                    <a:tc>
                      <a:txBody>
                        <a:bodyPr/>
                        <a:lstStyle/>
                        <a:p>
                          <a:endParaRPr lang="en-US"/>
                        </a:p>
                      </a:txBody>
                      <a:tcPr>
                        <a:blipFill rotWithShape="1">
                          <a:blip r:embed="rId2"/>
                          <a:stretch>
                            <a:fillRect l="-147234" t="-265657" r="-178723" b="-140404"/>
                          </a:stretch>
                        </a:blipFill>
                      </a:tcPr>
                    </a:tc>
                    <a:tc>
                      <a:txBody>
                        <a:bodyPr/>
                        <a:lstStyle/>
                        <a:p>
                          <a:endParaRPr lang="en-US"/>
                        </a:p>
                      </a:txBody>
                      <a:tcPr>
                        <a:blipFill rotWithShape="1">
                          <a:blip r:embed="rId2"/>
                          <a:stretch>
                            <a:fillRect l="-138663" t="-265657" r="-239" b="-140404"/>
                          </a:stretch>
                        </a:blipFill>
                      </a:tcPr>
                    </a:tc>
                  </a:tr>
                  <a:tr h="370840">
                    <a:tc>
                      <a:txBody>
                        <a:bodyPr/>
                        <a:lstStyle/>
                        <a:p>
                          <a:pPr algn="ctr"/>
                          <a:r>
                            <a:rPr lang="en-GB" dirty="0" smtClean="0"/>
                            <a:t>1</a:t>
                          </a:r>
                          <a:endParaRPr lang="en-GB" dirty="0"/>
                        </a:p>
                      </a:txBody>
                      <a:tcPr/>
                    </a:tc>
                    <a:tc>
                      <a:txBody>
                        <a:bodyPr/>
                        <a:lstStyle/>
                        <a:p>
                          <a:endParaRPr lang="en-US"/>
                        </a:p>
                      </a:txBody>
                      <a:tcPr>
                        <a:blipFill rotWithShape="1">
                          <a:blip r:embed="rId2"/>
                          <a:stretch>
                            <a:fillRect l="-58716" t="-593443" r="-300459" b="-127869"/>
                          </a:stretch>
                        </a:blipFill>
                      </a:tcPr>
                    </a:tc>
                    <a:tc>
                      <a:txBody>
                        <a:bodyPr/>
                        <a:lstStyle/>
                        <a:p>
                          <a:endParaRPr lang="en-US"/>
                        </a:p>
                      </a:txBody>
                      <a:tcPr>
                        <a:blipFill rotWithShape="1">
                          <a:blip r:embed="rId2"/>
                          <a:stretch>
                            <a:fillRect l="-147234" t="-593443" r="-178723" b="-127869"/>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B w="12700" cap="flat" cmpd="sng" algn="ctr">
                          <a:solidFill>
                            <a:schemeClr val="tx1"/>
                          </a:solidFill>
                          <a:prstDash val="solid"/>
                          <a:round/>
                          <a:headEnd type="none" w="med" len="med"/>
                          <a:tailEnd type="none" w="med" len="med"/>
                        </a:lnB>
                      </a:tcPr>
                    </a:tc>
                  </a:tr>
                  <a:tr h="370840">
                    <a:tc>
                      <a:txBody>
                        <a:bodyPr/>
                        <a:lstStyle/>
                        <a:p>
                          <a:pPr algn="ct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Total</a:t>
                          </a:r>
                          <a:endParaRPr lang="en-GB"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2" name="Rectangle 1"/>
          <p:cNvSpPr/>
          <p:nvPr/>
        </p:nvSpPr>
        <p:spPr>
          <a:xfrm>
            <a:off x="4922515" y="3963169"/>
            <a:ext cx="2736304" cy="265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331640" y="5575592"/>
            <a:ext cx="684076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240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77778E-6 1.99445E-6 L 2.77778E-6 0.0907 " pathEditMode="relative" rAng="0" ptsTypes="AA">
                                      <p:cBhvr>
                                        <p:cTn id="6" dur="2000" fill="hold"/>
                                        <p:tgtEl>
                                          <p:spTgt spid="2"/>
                                        </p:tgtEl>
                                        <p:attrNameLst>
                                          <p:attrName>ppt_x</p:attrName>
                                          <p:attrName>ppt_y</p:attrName>
                                        </p:attrNameLst>
                                      </p:cBhvr>
                                      <p:rCtr x="0" y="45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400"/>
            <a:ext cx="8229600" cy="6622600"/>
          </a:xfrm>
        </p:spPr>
        <p:txBody>
          <a:bodyPr>
            <a:normAutofit/>
          </a:bodyPr>
          <a:lstStyle/>
          <a:p>
            <a:pPr marL="0" indent="0">
              <a:buNone/>
            </a:pPr>
            <a:r>
              <a:rPr lang="en-GB" sz="2400" dirty="0">
                <a:latin typeface="Comic Sans MS" panose="030F0702030302020204" pitchFamily="66" charset="0"/>
              </a:rPr>
              <a:t>So, list the co-ordinates in columns in a spreadsheet, repeating the first co-ordinates at the end.</a:t>
            </a:r>
          </a:p>
          <a:p>
            <a:pPr marL="0" indent="0">
              <a:buNone/>
            </a:pPr>
            <a:r>
              <a:rPr lang="en-GB" sz="2400" dirty="0">
                <a:latin typeface="Comic Sans MS" panose="030F0702030302020204" pitchFamily="66" charset="0"/>
              </a:rPr>
              <a:t>Then enter a formula for the area of the trapezium formed by the first pair of co-ordinates.</a:t>
            </a:r>
          </a:p>
          <a:p>
            <a:pPr marL="0" indent="0">
              <a:buNone/>
            </a:pPr>
            <a:r>
              <a:rPr lang="en-GB" sz="2400" dirty="0">
                <a:latin typeface="Comic Sans MS" panose="030F0702030302020204" pitchFamily="66" charset="0"/>
              </a:rPr>
              <a:t>Copy down this formula to the last point (point 3).</a:t>
            </a:r>
          </a:p>
          <a:p>
            <a:pPr marL="0" indent="0">
              <a:buNone/>
            </a:pPr>
            <a:r>
              <a:rPr lang="en-GB" sz="2400" dirty="0">
                <a:latin typeface="Comic Sans MS" panose="030F0702030302020204" pitchFamily="66" charset="0"/>
              </a:rPr>
              <a:t>Finally, sum the areas of the trapezium.</a:t>
            </a: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1553176"/>
                  </p:ext>
                </p:extLst>
              </p:nvPr>
            </p:nvGraphicFramePr>
            <p:xfrm>
              <a:off x="1373874" y="2993774"/>
              <a:ext cx="6096000" cy="2927604"/>
            </p:xfrm>
            <a:graphic>
              <a:graphicData uri="http://schemas.openxmlformats.org/drawingml/2006/table">
                <a:tbl>
                  <a:tblPr firstRow="1" bandRow="1">
                    <a:tableStyleId>{5C22544A-7EE6-4342-B048-85BDC9FD1C3A}</a:tableStyleId>
                  </a:tblPr>
                  <a:tblGrid>
                    <a:gridCol w="782472">
                      <a:extLst>
                        <a:ext uri="{9D8B030D-6E8A-4147-A177-3AD203B41FA5}">
                          <a16:colId xmlns:a16="http://schemas.microsoft.com/office/drawing/2014/main" val="20000"/>
                        </a:ext>
                      </a:extLst>
                    </a:gridCol>
                    <a:gridCol w="1323832">
                      <a:extLst>
                        <a:ext uri="{9D8B030D-6E8A-4147-A177-3AD203B41FA5}">
                          <a16:colId xmlns:a16="http://schemas.microsoft.com/office/drawing/2014/main" val="20001"/>
                        </a:ext>
                      </a:extLst>
                    </a:gridCol>
                    <a:gridCol w="1433015">
                      <a:extLst>
                        <a:ext uri="{9D8B030D-6E8A-4147-A177-3AD203B41FA5}">
                          <a16:colId xmlns:a16="http://schemas.microsoft.com/office/drawing/2014/main" val="20002"/>
                        </a:ext>
                      </a:extLst>
                    </a:gridCol>
                    <a:gridCol w="2556681">
                      <a:extLst>
                        <a:ext uri="{9D8B030D-6E8A-4147-A177-3AD203B41FA5}">
                          <a16:colId xmlns:a16="http://schemas.microsoft.com/office/drawing/2014/main" val="20003"/>
                        </a:ext>
                      </a:extLst>
                    </a:gridCol>
                  </a:tblGrid>
                  <a:tr h="370840">
                    <a:tc>
                      <a:txBody>
                        <a:bodyPr/>
                        <a:lstStyle/>
                        <a:p>
                          <a:r>
                            <a:rPr lang="en-GB" dirty="0">
                              <a:latin typeface="Comic Sans MS" panose="030F0702030302020204" pitchFamily="66" charset="0"/>
                            </a:rPr>
                            <a:t>Point</a:t>
                          </a:r>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𝒙</m:t>
                                </m:r>
                                <m:r>
                                  <a:rPr lang="en-GB" b="1" i="1" smtClean="0">
                                    <a:latin typeface="Cambria Math"/>
                                  </a:rPr>
                                  <m:t>−</m:t>
                                </m:r>
                                <m:r>
                                  <a:rPr lang="en-GB" b="1" i="1" smtClean="0">
                                    <a:latin typeface="Cambria Math"/>
                                  </a:rPr>
                                  <m:t>𝒄𝒐𝒐𝒓𝒅</m:t>
                                </m:r>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1" i="1" smtClean="0">
                                    <a:latin typeface="Cambria Math"/>
                                  </a:rPr>
                                  <m:t>−</m:t>
                                </m:r>
                                <m:r>
                                  <a:rPr lang="en-GB" b="1" i="1" smtClean="0">
                                    <a:latin typeface="Cambria Math"/>
                                  </a:rPr>
                                  <m:t>𝒄𝒐𝒐𝒓𝒅</m:t>
                                </m:r>
                              </m:oMath>
                            </m:oMathPara>
                          </a14:m>
                          <a:endParaRPr lang="en-GB" dirty="0"/>
                        </a:p>
                      </a:txBody>
                      <a:tcPr/>
                    </a:tc>
                    <a:tc>
                      <a:txBody>
                        <a:bodyPr/>
                        <a:lstStyle/>
                        <a:p>
                          <a:r>
                            <a:rPr lang="en-GB" dirty="0">
                              <a:latin typeface="Comic Sans MS" panose="030F0702030302020204" pitchFamily="66" charset="0"/>
                            </a:rPr>
                            <a:t>Trapezium area</a:t>
                          </a:r>
                        </a:p>
                      </a:txBody>
                      <a:tcPr/>
                    </a:tc>
                    <a:extLst>
                      <a:ext uri="{0D108BD9-81ED-4DB2-BD59-A6C34878D82A}">
                        <a16:rowId xmlns:a16="http://schemas.microsoft.com/office/drawing/2014/main" val="10000"/>
                      </a:ext>
                    </a:extLst>
                  </a:tr>
                  <a:tr h="370840">
                    <a:tc>
                      <a:txBody>
                        <a:bodyPr/>
                        <a:lstStyle/>
                        <a:p>
                          <a:pPr algn="ctr"/>
                          <a:r>
                            <a:rPr lang="en-GB" dirty="0"/>
                            <a:t>1</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e>
                                </m:d>
                              </m:oMath>
                            </m:oMathPara>
                          </a14:m>
                          <a:endParaRPr lang="en-GB" dirty="0"/>
                        </a:p>
                      </a:txBody>
                      <a:tcPr/>
                    </a:tc>
                    <a:extLst>
                      <a:ext uri="{0D108BD9-81ED-4DB2-BD59-A6C34878D82A}">
                        <a16:rowId xmlns:a16="http://schemas.microsoft.com/office/drawing/2014/main" val="10001"/>
                      </a:ext>
                    </a:extLst>
                  </a:tr>
                  <a:tr h="370840">
                    <a:tc>
                      <a:txBody>
                        <a:bodyPr/>
                        <a:lstStyle/>
                        <a:p>
                          <a:pPr algn="ctr"/>
                          <a:r>
                            <a:rPr lang="en-GB"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e>
                                </m:d>
                              </m:oMath>
                            </m:oMathPara>
                          </a14:m>
                          <a:endParaRPr lang="en-GB" dirty="0"/>
                        </a:p>
                      </a:txBody>
                      <a:tcPr/>
                    </a:tc>
                    <a:extLst>
                      <a:ext uri="{0D108BD9-81ED-4DB2-BD59-A6C34878D82A}">
                        <a16:rowId xmlns:a16="http://schemas.microsoft.com/office/drawing/2014/main" val="10002"/>
                      </a:ext>
                    </a:extLst>
                  </a:tr>
                  <a:tr h="370840">
                    <a:tc>
                      <a:txBody>
                        <a:bodyPr/>
                        <a:lstStyle/>
                        <a:p>
                          <a:pPr algn="ctr"/>
                          <a:r>
                            <a:rPr lang="en-GB"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e>
                                </m:d>
                              </m:oMath>
                            </m:oMathPara>
                          </a14:m>
                          <a:endParaRPr lang="en-GB" dirty="0"/>
                        </a:p>
                      </a:txBody>
                      <a:tcPr/>
                    </a:tc>
                    <a:extLst>
                      <a:ext uri="{0D108BD9-81ED-4DB2-BD59-A6C34878D82A}">
                        <a16:rowId xmlns:a16="http://schemas.microsoft.com/office/drawing/2014/main" val="10003"/>
                      </a:ext>
                    </a:extLst>
                  </a:tr>
                  <a:tr h="370840">
                    <a:tc>
                      <a:txBody>
                        <a:bodyPr/>
                        <a:lstStyle/>
                        <a:p>
                          <a:pPr algn="ctr"/>
                          <a:r>
                            <a:rPr lang="en-GB"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Total</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949619384"/>
                  </p:ext>
                </p:extLst>
              </p:nvPr>
            </p:nvGraphicFramePr>
            <p:xfrm>
              <a:off x="1373874" y="2993774"/>
              <a:ext cx="6096000" cy="2927604"/>
            </p:xfrm>
            <a:graphic>
              <a:graphicData uri="http://schemas.openxmlformats.org/drawingml/2006/table">
                <a:tbl>
                  <a:tblPr firstRow="1" bandRow="1">
                    <a:tableStyleId>{5C22544A-7EE6-4342-B048-85BDC9FD1C3A}</a:tableStyleId>
                  </a:tblPr>
                  <a:tblGrid>
                    <a:gridCol w="782472"/>
                    <a:gridCol w="1323832"/>
                    <a:gridCol w="1433015"/>
                    <a:gridCol w="2556681"/>
                  </a:tblGrid>
                  <a:tr h="370840">
                    <a:tc>
                      <a:txBody>
                        <a:bodyPr/>
                        <a:lstStyle/>
                        <a:p>
                          <a:r>
                            <a:rPr lang="en-GB" dirty="0" smtClean="0">
                              <a:latin typeface="Comic Sans MS" panose="030F0702030302020204" pitchFamily="66" charset="0"/>
                            </a:rPr>
                            <a:t>Point</a:t>
                          </a:r>
                          <a:endParaRPr lang="en-GB" dirty="0">
                            <a:latin typeface="Comic Sans MS" panose="030F0702030302020204" pitchFamily="66" charset="0"/>
                          </a:endParaRPr>
                        </a:p>
                      </a:txBody>
                      <a:tcPr/>
                    </a:tc>
                    <a:tc>
                      <a:txBody>
                        <a:bodyPr/>
                        <a:lstStyle/>
                        <a:p>
                          <a:endParaRPr lang="en-US"/>
                        </a:p>
                      </a:txBody>
                      <a:tcPr>
                        <a:blipFill rotWithShape="1">
                          <a:blip r:embed="rId2"/>
                          <a:stretch>
                            <a:fillRect l="-58716" t="-6557" r="-300459" b="-714754"/>
                          </a:stretch>
                        </a:blipFill>
                      </a:tcPr>
                    </a:tc>
                    <a:tc>
                      <a:txBody>
                        <a:bodyPr/>
                        <a:lstStyle/>
                        <a:p>
                          <a:endParaRPr lang="en-US"/>
                        </a:p>
                      </a:txBody>
                      <a:tcPr>
                        <a:blipFill rotWithShape="1">
                          <a:blip r:embed="rId2"/>
                          <a:stretch>
                            <a:fillRect l="-147234" t="-6557" r="-178723" b="-714754"/>
                          </a:stretch>
                        </a:blipFill>
                      </a:tcPr>
                    </a:tc>
                    <a:tc>
                      <a:txBody>
                        <a:bodyPr/>
                        <a:lstStyle/>
                        <a:p>
                          <a:r>
                            <a:rPr lang="en-GB" dirty="0" smtClean="0">
                              <a:latin typeface="Comic Sans MS" panose="030F0702030302020204" pitchFamily="66" charset="0"/>
                            </a:rPr>
                            <a:t>Trapezium area</a:t>
                          </a:r>
                          <a:endParaRPr lang="en-GB" dirty="0">
                            <a:latin typeface="Comic Sans MS" panose="030F0702030302020204" pitchFamily="66" charset="0"/>
                          </a:endParaRPr>
                        </a:p>
                      </a:txBody>
                      <a:tcPr/>
                    </a:tc>
                  </a:tr>
                  <a:tr h="605028">
                    <a:tc>
                      <a:txBody>
                        <a:bodyPr/>
                        <a:lstStyle/>
                        <a:p>
                          <a:pPr algn="ctr"/>
                          <a:r>
                            <a:rPr lang="en-GB" dirty="0" smtClean="0"/>
                            <a:t>1</a:t>
                          </a:r>
                          <a:endParaRPr lang="en-GB" dirty="0"/>
                        </a:p>
                      </a:txBody>
                      <a:tcPr/>
                    </a:tc>
                    <a:tc>
                      <a:txBody>
                        <a:bodyPr/>
                        <a:lstStyle/>
                        <a:p>
                          <a:endParaRPr lang="en-US"/>
                        </a:p>
                      </a:txBody>
                      <a:tcPr>
                        <a:blipFill rotWithShape="1">
                          <a:blip r:embed="rId2"/>
                          <a:stretch>
                            <a:fillRect l="-58716" t="-65657" r="-300459" b="-340404"/>
                          </a:stretch>
                        </a:blipFill>
                      </a:tcPr>
                    </a:tc>
                    <a:tc>
                      <a:txBody>
                        <a:bodyPr/>
                        <a:lstStyle/>
                        <a:p>
                          <a:endParaRPr lang="en-US"/>
                        </a:p>
                      </a:txBody>
                      <a:tcPr>
                        <a:blipFill rotWithShape="1">
                          <a:blip r:embed="rId2"/>
                          <a:stretch>
                            <a:fillRect l="-147234" t="-65657" r="-178723" b="-340404"/>
                          </a:stretch>
                        </a:blipFill>
                      </a:tcPr>
                    </a:tc>
                    <a:tc>
                      <a:txBody>
                        <a:bodyPr/>
                        <a:lstStyle/>
                        <a:p>
                          <a:endParaRPr lang="en-US"/>
                        </a:p>
                      </a:txBody>
                      <a:tcPr>
                        <a:blipFill rotWithShape="1">
                          <a:blip r:embed="rId2"/>
                          <a:stretch>
                            <a:fillRect l="-138663" t="-65657" r="-239" b="-340404"/>
                          </a:stretch>
                        </a:blipFill>
                      </a:tcPr>
                    </a:tc>
                  </a:tr>
                  <a:tr h="605028">
                    <a:tc>
                      <a:txBody>
                        <a:bodyPr/>
                        <a:lstStyle/>
                        <a:p>
                          <a:pPr algn="ctr"/>
                          <a:r>
                            <a:rPr lang="en-GB" dirty="0" smtClean="0"/>
                            <a:t>2</a:t>
                          </a:r>
                          <a:endParaRPr lang="en-GB" dirty="0"/>
                        </a:p>
                      </a:txBody>
                      <a:tcPr/>
                    </a:tc>
                    <a:tc>
                      <a:txBody>
                        <a:bodyPr/>
                        <a:lstStyle/>
                        <a:p>
                          <a:endParaRPr lang="en-US"/>
                        </a:p>
                      </a:txBody>
                      <a:tcPr>
                        <a:blipFill rotWithShape="1">
                          <a:blip r:embed="rId2"/>
                          <a:stretch>
                            <a:fillRect l="-58716" t="-165657" r="-300459" b="-240404"/>
                          </a:stretch>
                        </a:blipFill>
                      </a:tcPr>
                    </a:tc>
                    <a:tc>
                      <a:txBody>
                        <a:bodyPr/>
                        <a:lstStyle/>
                        <a:p>
                          <a:endParaRPr lang="en-US"/>
                        </a:p>
                      </a:txBody>
                      <a:tcPr>
                        <a:blipFill rotWithShape="1">
                          <a:blip r:embed="rId2"/>
                          <a:stretch>
                            <a:fillRect l="-147234" t="-165657" r="-178723" b="-240404"/>
                          </a:stretch>
                        </a:blipFill>
                      </a:tcPr>
                    </a:tc>
                    <a:tc>
                      <a:txBody>
                        <a:bodyPr/>
                        <a:lstStyle/>
                        <a:p>
                          <a:endParaRPr lang="en-US"/>
                        </a:p>
                      </a:txBody>
                      <a:tcPr>
                        <a:blipFill rotWithShape="1">
                          <a:blip r:embed="rId2"/>
                          <a:stretch>
                            <a:fillRect l="-138663" t="-165657" r="-239" b="-240404"/>
                          </a:stretch>
                        </a:blipFill>
                      </a:tcPr>
                    </a:tc>
                  </a:tr>
                  <a:tr h="605028">
                    <a:tc>
                      <a:txBody>
                        <a:bodyPr/>
                        <a:lstStyle/>
                        <a:p>
                          <a:pPr algn="ctr"/>
                          <a:r>
                            <a:rPr lang="en-GB" dirty="0" smtClean="0"/>
                            <a:t>3</a:t>
                          </a:r>
                          <a:endParaRPr lang="en-GB" dirty="0"/>
                        </a:p>
                      </a:txBody>
                      <a:tcPr/>
                    </a:tc>
                    <a:tc>
                      <a:txBody>
                        <a:bodyPr/>
                        <a:lstStyle/>
                        <a:p>
                          <a:endParaRPr lang="en-US"/>
                        </a:p>
                      </a:txBody>
                      <a:tcPr>
                        <a:blipFill rotWithShape="1">
                          <a:blip r:embed="rId2"/>
                          <a:stretch>
                            <a:fillRect l="-58716" t="-265657" r="-300459" b="-140404"/>
                          </a:stretch>
                        </a:blipFill>
                      </a:tcPr>
                    </a:tc>
                    <a:tc>
                      <a:txBody>
                        <a:bodyPr/>
                        <a:lstStyle/>
                        <a:p>
                          <a:endParaRPr lang="en-US"/>
                        </a:p>
                      </a:txBody>
                      <a:tcPr>
                        <a:blipFill rotWithShape="1">
                          <a:blip r:embed="rId2"/>
                          <a:stretch>
                            <a:fillRect l="-147234" t="-265657" r="-178723" b="-140404"/>
                          </a:stretch>
                        </a:blipFill>
                      </a:tcPr>
                    </a:tc>
                    <a:tc>
                      <a:txBody>
                        <a:bodyPr/>
                        <a:lstStyle/>
                        <a:p>
                          <a:endParaRPr lang="en-US"/>
                        </a:p>
                      </a:txBody>
                      <a:tcPr>
                        <a:blipFill rotWithShape="1">
                          <a:blip r:embed="rId2"/>
                          <a:stretch>
                            <a:fillRect l="-138663" t="-265657" r="-239" b="-140404"/>
                          </a:stretch>
                        </a:blipFill>
                      </a:tcPr>
                    </a:tc>
                  </a:tr>
                  <a:tr h="370840">
                    <a:tc>
                      <a:txBody>
                        <a:bodyPr/>
                        <a:lstStyle/>
                        <a:p>
                          <a:pPr algn="ctr"/>
                          <a:r>
                            <a:rPr lang="en-GB" dirty="0" smtClean="0"/>
                            <a:t>1</a:t>
                          </a:r>
                          <a:endParaRPr lang="en-GB" dirty="0"/>
                        </a:p>
                      </a:txBody>
                      <a:tcPr/>
                    </a:tc>
                    <a:tc>
                      <a:txBody>
                        <a:bodyPr/>
                        <a:lstStyle/>
                        <a:p>
                          <a:endParaRPr lang="en-US"/>
                        </a:p>
                      </a:txBody>
                      <a:tcPr>
                        <a:blipFill rotWithShape="1">
                          <a:blip r:embed="rId2"/>
                          <a:stretch>
                            <a:fillRect l="-58716" t="-593443" r="-300459" b="-127869"/>
                          </a:stretch>
                        </a:blipFill>
                      </a:tcPr>
                    </a:tc>
                    <a:tc>
                      <a:txBody>
                        <a:bodyPr/>
                        <a:lstStyle/>
                        <a:p>
                          <a:endParaRPr lang="en-US"/>
                        </a:p>
                      </a:txBody>
                      <a:tcPr>
                        <a:blipFill rotWithShape="1">
                          <a:blip r:embed="rId2"/>
                          <a:stretch>
                            <a:fillRect l="-147234" t="-593443" r="-178723" b="-127869"/>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B w="12700" cap="flat" cmpd="sng" algn="ctr">
                          <a:solidFill>
                            <a:schemeClr val="tx1"/>
                          </a:solidFill>
                          <a:prstDash val="solid"/>
                          <a:round/>
                          <a:headEnd type="none" w="med" len="med"/>
                          <a:tailEnd type="none" w="med" len="med"/>
                        </a:lnB>
                      </a:tcPr>
                    </a:tc>
                  </a:tr>
                  <a:tr h="370840">
                    <a:tc>
                      <a:txBody>
                        <a:bodyPr/>
                        <a:lstStyle/>
                        <a:p>
                          <a:pPr algn="ct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Total</a:t>
                          </a:r>
                          <a:endParaRPr lang="en-GB"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2" name="Rectangle 1"/>
          <p:cNvSpPr/>
          <p:nvPr/>
        </p:nvSpPr>
        <p:spPr>
          <a:xfrm>
            <a:off x="4911882" y="4580669"/>
            <a:ext cx="2736304" cy="1498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331640" y="5575592"/>
            <a:ext cx="684076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45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77778E-6 -3.73901E-6 L 0.00052 0.08816 " pathEditMode="relative" rAng="0" ptsTypes="AA">
                                      <p:cBhvr>
                                        <p:cTn id="6" dur="2000" fill="hold"/>
                                        <p:tgtEl>
                                          <p:spTgt spid="2"/>
                                        </p:tgtEl>
                                        <p:attrNameLst>
                                          <p:attrName>ppt_x</p:attrName>
                                          <p:attrName>ppt_y</p:attrName>
                                        </p:attrNameLst>
                                      </p:cBhvr>
                                      <p:rCtr x="17" y="43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400"/>
            <a:ext cx="8229600" cy="5844248"/>
          </a:xfrm>
        </p:spPr>
        <p:txBody>
          <a:bodyPr>
            <a:normAutofit/>
          </a:bodyPr>
          <a:lstStyle/>
          <a:p>
            <a:pPr marL="0" indent="0">
              <a:buNone/>
            </a:pPr>
            <a:r>
              <a:rPr lang="en-GB" sz="2400" dirty="0">
                <a:latin typeface="Comic Sans MS" panose="030F0702030302020204" pitchFamily="66" charset="0"/>
              </a:rPr>
              <a:t>So, list the co-ordinates in columns in a spreadsheet, repeating the first co-ordinates at the end.</a:t>
            </a:r>
          </a:p>
          <a:p>
            <a:pPr marL="0" indent="0">
              <a:buNone/>
            </a:pPr>
            <a:r>
              <a:rPr lang="en-GB" sz="2400" dirty="0">
                <a:latin typeface="Comic Sans MS" panose="030F0702030302020204" pitchFamily="66" charset="0"/>
              </a:rPr>
              <a:t>Then enter a formula for the area of the trapezium formed by the first pair of co-ordinates.</a:t>
            </a:r>
          </a:p>
          <a:p>
            <a:pPr marL="0" indent="0">
              <a:buNone/>
            </a:pPr>
            <a:r>
              <a:rPr lang="en-GB" sz="2400" dirty="0">
                <a:latin typeface="Comic Sans MS" panose="030F0702030302020204" pitchFamily="66" charset="0"/>
              </a:rPr>
              <a:t>Copy down this formula to the last point (point 3).</a:t>
            </a:r>
          </a:p>
          <a:p>
            <a:pPr marL="0" indent="0">
              <a:buNone/>
            </a:pPr>
            <a:r>
              <a:rPr lang="en-GB" sz="2400" dirty="0">
                <a:latin typeface="Comic Sans MS" panose="030F0702030302020204" pitchFamily="66" charset="0"/>
              </a:rPr>
              <a:t>Finally, sum the areas of the trapezium.</a:t>
            </a: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999385921"/>
                  </p:ext>
                </p:extLst>
              </p:nvPr>
            </p:nvGraphicFramePr>
            <p:xfrm>
              <a:off x="1373874" y="2993774"/>
              <a:ext cx="6096000" cy="2927604"/>
            </p:xfrm>
            <a:graphic>
              <a:graphicData uri="http://schemas.openxmlformats.org/drawingml/2006/table">
                <a:tbl>
                  <a:tblPr firstRow="1" bandRow="1">
                    <a:tableStyleId>{5C22544A-7EE6-4342-B048-85BDC9FD1C3A}</a:tableStyleId>
                  </a:tblPr>
                  <a:tblGrid>
                    <a:gridCol w="782472">
                      <a:extLst>
                        <a:ext uri="{9D8B030D-6E8A-4147-A177-3AD203B41FA5}">
                          <a16:colId xmlns:a16="http://schemas.microsoft.com/office/drawing/2014/main" val="20000"/>
                        </a:ext>
                      </a:extLst>
                    </a:gridCol>
                    <a:gridCol w="1323832">
                      <a:extLst>
                        <a:ext uri="{9D8B030D-6E8A-4147-A177-3AD203B41FA5}">
                          <a16:colId xmlns:a16="http://schemas.microsoft.com/office/drawing/2014/main" val="20001"/>
                        </a:ext>
                      </a:extLst>
                    </a:gridCol>
                    <a:gridCol w="1433015">
                      <a:extLst>
                        <a:ext uri="{9D8B030D-6E8A-4147-A177-3AD203B41FA5}">
                          <a16:colId xmlns:a16="http://schemas.microsoft.com/office/drawing/2014/main" val="20002"/>
                        </a:ext>
                      </a:extLst>
                    </a:gridCol>
                    <a:gridCol w="2556681">
                      <a:extLst>
                        <a:ext uri="{9D8B030D-6E8A-4147-A177-3AD203B41FA5}">
                          <a16:colId xmlns:a16="http://schemas.microsoft.com/office/drawing/2014/main" val="20003"/>
                        </a:ext>
                      </a:extLst>
                    </a:gridCol>
                  </a:tblGrid>
                  <a:tr h="370840">
                    <a:tc>
                      <a:txBody>
                        <a:bodyPr/>
                        <a:lstStyle/>
                        <a:p>
                          <a:r>
                            <a:rPr lang="en-GB" dirty="0">
                              <a:latin typeface="Comic Sans MS" panose="030F0702030302020204" pitchFamily="66" charset="0"/>
                            </a:rPr>
                            <a:t>Point</a:t>
                          </a:r>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𝒙</m:t>
                                </m:r>
                                <m:r>
                                  <a:rPr lang="en-GB" b="1" i="1" smtClean="0">
                                    <a:latin typeface="Cambria Math"/>
                                  </a:rPr>
                                  <m:t>−</m:t>
                                </m:r>
                                <m:r>
                                  <a:rPr lang="en-GB" b="1" i="1" smtClean="0">
                                    <a:latin typeface="Cambria Math"/>
                                  </a:rPr>
                                  <m:t>𝒄𝒐𝒐𝒓𝒅</m:t>
                                </m:r>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1" i="1" smtClean="0">
                                    <a:latin typeface="Cambria Math"/>
                                  </a:rPr>
                                  <m:t>−</m:t>
                                </m:r>
                                <m:r>
                                  <a:rPr lang="en-GB" b="1" i="1" smtClean="0">
                                    <a:latin typeface="Cambria Math"/>
                                  </a:rPr>
                                  <m:t>𝒄𝒐𝒐𝒓𝒅</m:t>
                                </m:r>
                              </m:oMath>
                            </m:oMathPara>
                          </a14:m>
                          <a:endParaRPr lang="en-GB" dirty="0"/>
                        </a:p>
                      </a:txBody>
                      <a:tcPr/>
                    </a:tc>
                    <a:tc>
                      <a:txBody>
                        <a:bodyPr/>
                        <a:lstStyle/>
                        <a:p>
                          <a:r>
                            <a:rPr lang="en-GB" dirty="0">
                              <a:latin typeface="Comic Sans MS" panose="030F0702030302020204" pitchFamily="66" charset="0"/>
                            </a:rPr>
                            <a:t>Trapezium area</a:t>
                          </a:r>
                        </a:p>
                      </a:txBody>
                      <a:tcPr/>
                    </a:tc>
                    <a:extLst>
                      <a:ext uri="{0D108BD9-81ED-4DB2-BD59-A6C34878D82A}">
                        <a16:rowId xmlns:a16="http://schemas.microsoft.com/office/drawing/2014/main" val="10000"/>
                      </a:ext>
                    </a:extLst>
                  </a:tr>
                  <a:tr h="370840">
                    <a:tc>
                      <a:txBody>
                        <a:bodyPr/>
                        <a:lstStyle/>
                        <a:p>
                          <a:pPr algn="ctr"/>
                          <a:r>
                            <a:rPr lang="en-GB" dirty="0"/>
                            <a:t>1</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e>
                                </m:d>
                              </m:oMath>
                            </m:oMathPara>
                          </a14:m>
                          <a:endParaRPr lang="en-GB" dirty="0"/>
                        </a:p>
                      </a:txBody>
                      <a:tcPr/>
                    </a:tc>
                    <a:extLst>
                      <a:ext uri="{0D108BD9-81ED-4DB2-BD59-A6C34878D82A}">
                        <a16:rowId xmlns:a16="http://schemas.microsoft.com/office/drawing/2014/main" val="10001"/>
                      </a:ext>
                    </a:extLst>
                  </a:tr>
                  <a:tr h="370840">
                    <a:tc>
                      <a:txBody>
                        <a:bodyPr/>
                        <a:lstStyle/>
                        <a:p>
                          <a:pPr algn="ctr"/>
                          <a:r>
                            <a:rPr lang="en-GB"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e>
                                </m:d>
                              </m:oMath>
                            </m:oMathPara>
                          </a14:m>
                          <a:endParaRPr lang="en-GB" dirty="0"/>
                        </a:p>
                      </a:txBody>
                      <a:tcPr/>
                    </a:tc>
                    <a:extLst>
                      <a:ext uri="{0D108BD9-81ED-4DB2-BD59-A6C34878D82A}">
                        <a16:rowId xmlns:a16="http://schemas.microsoft.com/office/drawing/2014/main" val="10002"/>
                      </a:ext>
                    </a:extLst>
                  </a:tr>
                  <a:tr h="370840">
                    <a:tc>
                      <a:txBody>
                        <a:bodyPr/>
                        <a:lstStyle/>
                        <a:p>
                          <a:pPr algn="ctr"/>
                          <a:r>
                            <a:rPr lang="en-GB"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e>
                                </m:d>
                              </m:oMath>
                            </m:oMathPara>
                          </a14:m>
                          <a:endParaRPr lang="en-GB" dirty="0"/>
                        </a:p>
                      </a:txBody>
                      <a:tcPr/>
                    </a:tc>
                    <a:extLst>
                      <a:ext uri="{0D108BD9-81ED-4DB2-BD59-A6C34878D82A}">
                        <a16:rowId xmlns:a16="http://schemas.microsoft.com/office/drawing/2014/main" val="10003"/>
                      </a:ext>
                    </a:extLst>
                  </a:tr>
                  <a:tr h="370840">
                    <a:tc>
                      <a:txBody>
                        <a:bodyPr/>
                        <a:lstStyle/>
                        <a:p>
                          <a:pPr algn="ctr"/>
                          <a:r>
                            <a:rPr lang="en-GB"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Total</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949619384"/>
                  </p:ext>
                </p:extLst>
              </p:nvPr>
            </p:nvGraphicFramePr>
            <p:xfrm>
              <a:off x="1373874" y="2993774"/>
              <a:ext cx="6096000" cy="2927604"/>
            </p:xfrm>
            <a:graphic>
              <a:graphicData uri="http://schemas.openxmlformats.org/drawingml/2006/table">
                <a:tbl>
                  <a:tblPr firstRow="1" bandRow="1">
                    <a:tableStyleId>{5C22544A-7EE6-4342-B048-85BDC9FD1C3A}</a:tableStyleId>
                  </a:tblPr>
                  <a:tblGrid>
                    <a:gridCol w="782472"/>
                    <a:gridCol w="1323832"/>
                    <a:gridCol w="1433015"/>
                    <a:gridCol w="2556681"/>
                  </a:tblGrid>
                  <a:tr h="370840">
                    <a:tc>
                      <a:txBody>
                        <a:bodyPr/>
                        <a:lstStyle/>
                        <a:p>
                          <a:r>
                            <a:rPr lang="en-GB" dirty="0" smtClean="0">
                              <a:latin typeface="Comic Sans MS" panose="030F0702030302020204" pitchFamily="66" charset="0"/>
                            </a:rPr>
                            <a:t>Point</a:t>
                          </a:r>
                          <a:endParaRPr lang="en-GB" dirty="0">
                            <a:latin typeface="Comic Sans MS" panose="030F0702030302020204" pitchFamily="66" charset="0"/>
                          </a:endParaRPr>
                        </a:p>
                      </a:txBody>
                      <a:tcPr/>
                    </a:tc>
                    <a:tc>
                      <a:txBody>
                        <a:bodyPr/>
                        <a:lstStyle/>
                        <a:p>
                          <a:endParaRPr lang="en-US"/>
                        </a:p>
                      </a:txBody>
                      <a:tcPr>
                        <a:blipFill rotWithShape="1">
                          <a:blip r:embed="rId2"/>
                          <a:stretch>
                            <a:fillRect l="-58716" t="-6557" r="-300459" b="-714754"/>
                          </a:stretch>
                        </a:blipFill>
                      </a:tcPr>
                    </a:tc>
                    <a:tc>
                      <a:txBody>
                        <a:bodyPr/>
                        <a:lstStyle/>
                        <a:p>
                          <a:endParaRPr lang="en-US"/>
                        </a:p>
                      </a:txBody>
                      <a:tcPr>
                        <a:blipFill rotWithShape="1">
                          <a:blip r:embed="rId2"/>
                          <a:stretch>
                            <a:fillRect l="-147234" t="-6557" r="-178723" b="-714754"/>
                          </a:stretch>
                        </a:blipFill>
                      </a:tcPr>
                    </a:tc>
                    <a:tc>
                      <a:txBody>
                        <a:bodyPr/>
                        <a:lstStyle/>
                        <a:p>
                          <a:r>
                            <a:rPr lang="en-GB" dirty="0" smtClean="0">
                              <a:latin typeface="Comic Sans MS" panose="030F0702030302020204" pitchFamily="66" charset="0"/>
                            </a:rPr>
                            <a:t>Trapezium area</a:t>
                          </a:r>
                          <a:endParaRPr lang="en-GB" dirty="0">
                            <a:latin typeface="Comic Sans MS" panose="030F0702030302020204" pitchFamily="66" charset="0"/>
                          </a:endParaRPr>
                        </a:p>
                      </a:txBody>
                      <a:tcPr/>
                    </a:tc>
                  </a:tr>
                  <a:tr h="605028">
                    <a:tc>
                      <a:txBody>
                        <a:bodyPr/>
                        <a:lstStyle/>
                        <a:p>
                          <a:pPr algn="ctr"/>
                          <a:r>
                            <a:rPr lang="en-GB" dirty="0" smtClean="0"/>
                            <a:t>1</a:t>
                          </a:r>
                          <a:endParaRPr lang="en-GB" dirty="0"/>
                        </a:p>
                      </a:txBody>
                      <a:tcPr/>
                    </a:tc>
                    <a:tc>
                      <a:txBody>
                        <a:bodyPr/>
                        <a:lstStyle/>
                        <a:p>
                          <a:endParaRPr lang="en-US"/>
                        </a:p>
                      </a:txBody>
                      <a:tcPr>
                        <a:blipFill rotWithShape="1">
                          <a:blip r:embed="rId2"/>
                          <a:stretch>
                            <a:fillRect l="-58716" t="-65657" r="-300459" b="-340404"/>
                          </a:stretch>
                        </a:blipFill>
                      </a:tcPr>
                    </a:tc>
                    <a:tc>
                      <a:txBody>
                        <a:bodyPr/>
                        <a:lstStyle/>
                        <a:p>
                          <a:endParaRPr lang="en-US"/>
                        </a:p>
                      </a:txBody>
                      <a:tcPr>
                        <a:blipFill rotWithShape="1">
                          <a:blip r:embed="rId2"/>
                          <a:stretch>
                            <a:fillRect l="-147234" t="-65657" r="-178723" b="-340404"/>
                          </a:stretch>
                        </a:blipFill>
                      </a:tcPr>
                    </a:tc>
                    <a:tc>
                      <a:txBody>
                        <a:bodyPr/>
                        <a:lstStyle/>
                        <a:p>
                          <a:endParaRPr lang="en-US"/>
                        </a:p>
                      </a:txBody>
                      <a:tcPr>
                        <a:blipFill rotWithShape="1">
                          <a:blip r:embed="rId2"/>
                          <a:stretch>
                            <a:fillRect l="-138663" t="-65657" r="-239" b="-340404"/>
                          </a:stretch>
                        </a:blipFill>
                      </a:tcPr>
                    </a:tc>
                  </a:tr>
                  <a:tr h="605028">
                    <a:tc>
                      <a:txBody>
                        <a:bodyPr/>
                        <a:lstStyle/>
                        <a:p>
                          <a:pPr algn="ctr"/>
                          <a:r>
                            <a:rPr lang="en-GB" dirty="0" smtClean="0"/>
                            <a:t>2</a:t>
                          </a:r>
                          <a:endParaRPr lang="en-GB" dirty="0"/>
                        </a:p>
                      </a:txBody>
                      <a:tcPr/>
                    </a:tc>
                    <a:tc>
                      <a:txBody>
                        <a:bodyPr/>
                        <a:lstStyle/>
                        <a:p>
                          <a:endParaRPr lang="en-US"/>
                        </a:p>
                      </a:txBody>
                      <a:tcPr>
                        <a:blipFill rotWithShape="1">
                          <a:blip r:embed="rId2"/>
                          <a:stretch>
                            <a:fillRect l="-58716" t="-165657" r="-300459" b="-240404"/>
                          </a:stretch>
                        </a:blipFill>
                      </a:tcPr>
                    </a:tc>
                    <a:tc>
                      <a:txBody>
                        <a:bodyPr/>
                        <a:lstStyle/>
                        <a:p>
                          <a:endParaRPr lang="en-US"/>
                        </a:p>
                      </a:txBody>
                      <a:tcPr>
                        <a:blipFill rotWithShape="1">
                          <a:blip r:embed="rId2"/>
                          <a:stretch>
                            <a:fillRect l="-147234" t="-165657" r="-178723" b="-240404"/>
                          </a:stretch>
                        </a:blipFill>
                      </a:tcPr>
                    </a:tc>
                    <a:tc>
                      <a:txBody>
                        <a:bodyPr/>
                        <a:lstStyle/>
                        <a:p>
                          <a:endParaRPr lang="en-US"/>
                        </a:p>
                      </a:txBody>
                      <a:tcPr>
                        <a:blipFill rotWithShape="1">
                          <a:blip r:embed="rId2"/>
                          <a:stretch>
                            <a:fillRect l="-138663" t="-165657" r="-239" b="-240404"/>
                          </a:stretch>
                        </a:blipFill>
                      </a:tcPr>
                    </a:tc>
                  </a:tr>
                  <a:tr h="605028">
                    <a:tc>
                      <a:txBody>
                        <a:bodyPr/>
                        <a:lstStyle/>
                        <a:p>
                          <a:pPr algn="ctr"/>
                          <a:r>
                            <a:rPr lang="en-GB" dirty="0" smtClean="0"/>
                            <a:t>3</a:t>
                          </a:r>
                          <a:endParaRPr lang="en-GB" dirty="0"/>
                        </a:p>
                      </a:txBody>
                      <a:tcPr/>
                    </a:tc>
                    <a:tc>
                      <a:txBody>
                        <a:bodyPr/>
                        <a:lstStyle/>
                        <a:p>
                          <a:endParaRPr lang="en-US"/>
                        </a:p>
                      </a:txBody>
                      <a:tcPr>
                        <a:blipFill rotWithShape="1">
                          <a:blip r:embed="rId2"/>
                          <a:stretch>
                            <a:fillRect l="-58716" t="-265657" r="-300459" b="-140404"/>
                          </a:stretch>
                        </a:blipFill>
                      </a:tcPr>
                    </a:tc>
                    <a:tc>
                      <a:txBody>
                        <a:bodyPr/>
                        <a:lstStyle/>
                        <a:p>
                          <a:endParaRPr lang="en-US"/>
                        </a:p>
                      </a:txBody>
                      <a:tcPr>
                        <a:blipFill rotWithShape="1">
                          <a:blip r:embed="rId2"/>
                          <a:stretch>
                            <a:fillRect l="-147234" t="-265657" r="-178723" b="-140404"/>
                          </a:stretch>
                        </a:blipFill>
                      </a:tcPr>
                    </a:tc>
                    <a:tc>
                      <a:txBody>
                        <a:bodyPr/>
                        <a:lstStyle/>
                        <a:p>
                          <a:endParaRPr lang="en-US"/>
                        </a:p>
                      </a:txBody>
                      <a:tcPr>
                        <a:blipFill rotWithShape="1">
                          <a:blip r:embed="rId2"/>
                          <a:stretch>
                            <a:fillRect l="-138663" t="-265657" r="-239" b="-140404"/>
                          </a:stretch>
                        </a:blipFill>
                      </a:tcPr>
                    </a:tc>
                  </a:tr>
                  <a:tr h="370840">
                    <a:tc>
                      <a:txBody>
                        <a:bodyPr/>
                        <a:lstStyle/>
                        <a:p>
                          <a:pPr algn="ctr"/>
                          <a:r>
                            <a:rPr lang="en-GB" dirty="0" smtClean="0"/>
                            <a:t>1</a:t>
                          </a:r>
                          <a:endParaRPr lang="en-GB" dirty="0"/>
                        </a:p>
                      </a:txBody>
                      <a:tcPr/>
                    </a:tc>
                    <a:tc>
                      <a:txBody>
                        <a:bodyPr/>
                        <a:lstStyle/>
                        <a:p>
                          <a:endParaRPr lang="en-US"/>
                        </a:p>
                      </a:txBody>
                      <a:tcPr>
                        <a:blipFill rotWithShape="1">
                          <a:blip r:embed="rId2"/>
                          <a:stretch>
                            <a:fillRect l="-58716" t="-593443" r="-300459" b="-127869"/>
                          </a:stretch>
                        </a:blipFill>
                      </a:tcPr>
                    </a:tc>
                    <a:tc>
                      <a:txBody>
                        <a:bodyPr/>
                        <a:lstStyle/>
                        <a:p>
                          <a:endParaRPr lang="en-US"/>
                        </a:p>
                      </a:txBody>
                      <a:tcPr>
                        <a:blipFill rotWithShape="1">
                          <a:blip r:embed="rId2"/>
                          <a:stretch>
                            <a:fillRect l="-147234" t="-593443" r="-178723" b="-127869"/>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B w="12700" cap="flat" cmpd="sng" algn="ctr">
                          <a:solidFill>
                            <a:schemeClr val="tx1"/>
                          </a:solidFill>
                          <a:prstDash val="solid"/>
                          <a:round/>
                          <a:headEnd type="none" w="med" len="med"/>
                          <a:tailEnd type="none" w="med" len="med"/>
                        </a:lnB>
                      </a:tcPr>
                    </a:tc>
                  </a:tr>
                  <a:tr h="370840">
                    <a:tc>
                      <a:txBody>
                        <a:bodyPr/>
                        <a:lstStyle/>
                        <a:p>
                          <a:pPr algn="ct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Total</a:t>
                          </a:r>
                          <a:endParaRPr lang="en-GB"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2" name="Rectangle 1"/>
          <p:cNvSpPr/>
          <p:nvPr/>
        </p:nvSpPr>
        <p:spPr>
          <a:xfrm>
            <a:off x="4922515" y="5198700"/>
            <a:ext cx="2736304" cy="994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331640" y="5575592"/>
            <a:ext cx="684076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99642" y="6016329"/>
            <a:ext cx="8387232" cy="461665"/>
          </a:xfrm>
          <a:prstGeom prst="rect">
            <a:avLst/>
          </a:prstGeom>
        </p:spPr>
        <p:txBody>
          <a:bodyPr wrap="none">
            <a:spAutoFit/>
          </a:bodyPr>
          <a:lstStyle/>
          <a:p>
            <a:r>
              <a:rPr lang="en-GB" sz="2400" dirty="0">
                <a:latin typeface="Comic Sans MS" panose="030F0702030302020204" pitchFamily="66" charset="0"/>
              </a:rPr>
              <a:t>This process works with ANY polygon, not just a triangle.</a:t>
            </a:r>
          </a:p>
        </p:txBody>
      </p:sp>
      <p:grpSp>
        <p:nvGrpSpPr>
          <p:cNvPr id="9" name="Group 8"/>
          <p:cNvGrpSpPr/>
          <p:nvPr/>
        </p:nvGrpSpPr>
        <p:grpSpPr>
          <a:xfrm>
            <a:off x="51531" y="3630201"/>
            <a:ext cx="1654444" cy="1744671"/>
            <a:chOff x="51531" y="3630201"/>
            <a:chExt cx="1654444" cy="1744671"/>
          </a:xfrm>
        </p:grpSpPr>
        <p:sp>
          <p:nvSpPr>
            <p:cNvPr id="7" name="Rectangle 6"/>
            <p:cNvSpPr/>
            <p:nvPr/>
          </p:nvSpPr>
          <p:spPr>
            <a:xfrm>
              <a:off x="51531" y="3630201"/>
              <a:ext cx="1422428" cy="1323439"/>
            </a:xfrm>
            <a:prstGeom prst="rect">
              <a:avLst/>
            </a:prstGeom>
          </p:spPr>
          <p:txBody>
            <a:bodyPr wrap="square">
              <a:spAutoFit/>
            </a:bodyPr>
            <a:lstStyle/>
            <a:p>
              <a:r>
                <a:rPr lang="en-GB" sz="2000" dirty="0">
                  <a:latin typeface="Comic Sans MS" panose="030F0702030302020204" pitchFamily="66" charset="0"/>
                </a:rPr>
                <a:t>Think of this point as point 4 in the list.</a:t>
              </a:r>
            </a:p>
          </p:txBody>
        </p:sp>
        <p:sp>
          <p:nvSpPr>
            <p:cNvPr id="8" name="Arc 7"/>
            <p:cNvSpPr/>
            <p:nvPr/>
          </p:nvSpPr>
          <p:spPr>
            <a:xfrm>
              <a:off x="731658" y="4421875"/>
              <a:ext cx="974317" cy="952997"/>
            </a:xfrm>
            <a:prstGeom prst="arc">
              <a:avLst>
                <a:gd name="adj1" fmla="val 5424291"/>
                <a:gd name="adj2" fmla="val 10514636"/>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4058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7419" y="110352"/>
            <a:ext cx="7709162" cy="461665"/>
          </a:xfrm>
          <a:prstGeom prst="rect">
            <a:avLst/>
          </a:prstGeom>
          <a:noFill/>
        </p:spPr>
        <p:txBody>
          <a:bodyPr wrap="none" rtlCol="0">
            <a:spAutoFit/>
          </a:bodyPr>
          <a:lstStyle/>
          <a:p>
            <a:r>
              <a:rPr lang="en-GB" sz="2400" dirty="0">
                <a:latin typeface="Comic Sans MS" panose="030F0702030302020204" pitchFamily="66" charset="0"/>
              </a:rPr>
              <a:t>An example of what your spreadsheet could look like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21" y="626241"/>
            <a:ext cx="7646275" cy="5437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52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4548249" y="3645024"/>
            <a:ext cx="1211283" cy="1175657"/>
          </a:xfrm>
          <a:custGeom>
            <a:avLst/>
            <a:gdLst>
              <a:gd name="connsiteX0" fmla="*/ 0 w 1211283"/>
              <a:gd name="connsiteY0" fmla="*/ 225631 h 1175657"/>
              <a:gd name="connsiteX1" fmla="*/ 1068780 w 1211283"/>
              <a:gd name="connsiteY1" fmla="*/ 0 h 1175657"/>
              <a:gd name="connsiteX2" fmla="*/ 1211283 w 1211283"/>
              <a:gd name="connsiteY2" fmla="*/ 1175657 h 1175657"/>
              <a:gd name="connsiteX3" fmla="*/ 403761 w 1211283"/>
              <a:gd name="connsiteY3" fmla="*/ 1175657 h 1175657"/>
              <a:gd name="connsiteX4" fmla="*/ 0 w 1211283"/>
              <a:gd name="connsiteY4" fmla="*/ 225631 h 1175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283" h="1175657">
                <a:moveTo>
                  <a:pt x="0" y="225631"/>
                </a:moveTo>
                <a:lnTo>
                  <a:pt x="1068780" y="0"/>
                </a:lnTo>
                <a:lnTo>
                  <a:pt x="1211283" y="1175657"/>
                </a:lnTo>
                <a:lnTo>
                  <a:pt x="403761" y="1175657"/>
                </a:lnTo>
                <a:lnTo>
                  <a:pt x="0" y="225631"/>
                </a:lnTo>
                <a:close/>
              </a:path>
            </a:pathLst>
          </a:cu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hole</a:t>
            </a:r>
          </a:p>
        </p:txBody>
      </p:sp>
      <p:sp>
        <p:nvSpPr>
          <p:cNvPr id="2" name="Freeform 1"/>
          <p:cNvSpPr/>
          <p:nvPr/>
        </p:nvSpPr>
        <p:spPr>
          <a:xfrm>
            <a:off x="1353787" y="1769423"/>
            <a:ext cx="5925787" cy="4607626"/>
          </a:xfrm>
          <a:custGeom>
            <a:avLst/>
            <a:gdLst>
              <a:gd name="connsiteX0" fmla="*/ 225631 w 5925787"/>
              <a:gd name="connsiteY0" fmla="*/ 1246909 h 4607626"/>
              <a:gd name="connsiteX1" fmla="*/ 1638795 w 5925787"/>
              <a:gd name="connsiteY1" fmla="*/ 154380 h 4607626"/>
              <a:gd name="connsiteX2" fmla="*/ 2529444 w 5925787"/>
              <a:gd name="connsiteY2" fmla="*/ 1128156 h 4607626"/>
              <a:gd name="connsiteX3" fmla="*/ 3871356 w 5925787"/>
              <a:gd name="connsiteY3" fmla="*/ 0 h 4607626"/>
              <a:gd name="connsiteX4" fmla="*/ 5165766 w 5925787"/>
              <a:gd name="connsiteY4" fmla="*/ 855024 h 4607626"/>
              <a:gd name="connsiteX5" fmla="*/ 5925787 w 5925787"/>
              <a:gd name="connsiteY5" fmla="*/ 2232561 h 4607626"/>
              <a:gd name="connsiteX6" fmla="*/ 5664530 w 5925787"/>
              <a:gd name="connsiteY6" fmla="*/ 3764478 h 4607626"/>
              <a:gd name="connsiteX7" fmla="*/ 3883231 w 5925787"/>
              <a:gd name="connsiteY7" fmla="*/ 4405746 h 4607626"/>
              <a:gd name="connsiteX8" fmla="*/ 1983179 w 5925787"/>
              <a:gd name="connsiteY8" fmla="*/ 4417621 h 4607626"/>
              <a:gd name="connsiteX9" fmla="*/ 2054431 w 5925787"/>
              <a:gd name="connsiteY9" fmla="*/ 3277590 h 4607626"/>
              <a:gd name="connsiteX10" fmla="*/ 641268 w 5925787"/>
              <a:gd name="connsiteY10" fmla="*/ 4607626 h 4607626"/>
              <a:gd name="connsiteX11" fmla="*/ 0 w 5925787"/>
              <a:gd name="connsiteY11" fmla="*/ 3336967 h 4607626"/>
              <a:gd name="connsiteX12" fmla="*/ 1294410 w 5925787"/>
              <a:gd name="connsiteY12" fmla="*/ 2541320 h 4607626"/>
              <a:gd name="connsiteX13" fmla="*/ 225631 w 5925787"/>
              <a:gd name="connsiteY13" fmla="*/ 1246909 h 460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5787" h="4607626">
                <a:moveTo>
                  <a:pt x="225631" y="1246909"/>
                </a:moveTo>
                <a:lnTo>
                  <a:pt x="1638795" y="154380"/>
                </a:lnTo>
                <a:lnTo>
                  <a:pt x="2529444" y="1128156"/>
                </a:lnTo>
                <a:lnTo>
                  <a:pt x="3871356" y="0"/>
                </a:lnTo>
                <a:lnTo>
                  <a:pt x="5165766" y="855024"/>
                </a:lnTo>
                <a:lnTo>
                  <a:pt x="5925787" y="2232561"/>
                </a:lnTo>
                <a:lnTo>
                  <a:pt x="5664530" y="3764478"/>
                </a:lnTo>
                <a:lnTo>
                  <a:pt x="3883231" y="4405746"/>
                </a:lnTo>
                <a:lnTo>
                  <a:pt x="1983179" y="4417621"/>
                </a:lnTo>
                <a:lnTo>
                  <a:pt x="2054431" y="3277590"/>
                </a:lnTo>
                <a:lnTo>
                  <a:pt x="641268" y="4607626"/>
                </a:lnTo>
                <a:lnTo>
                  <a:pt x="0" y="3336967"/>
                </a:lnTo>
                <a:lnTo>
                  <a:pt x="1294410" y="2541320"/>
                </a:lnTo>
                <a:lnTo>
                  <a:pt x="225631" y="1246909"/>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009404" y="4904516"/>
            <a:ext cx="352982" cy="369332"/>
          </a:xfrm>
          <a:prstGeom prst="rect">
            <a:avLst/>
          </a:prstGeom>
          <a:noFill/>
        </p:spPr>
        <p:txBody>
          <a:bodyPr wrap="none" rtlCol="0">
            <a:spAutoFit/>
          </a:bodyPr>
          <a:lstStyle/>
          <a:p>
            <a:r>
              <a:rPr lang="en-GB" dirty="0">
                <a:latin typeface="Comic Sans MS" panose="030F0702030302020204" pitchFamily="66" charset="0"/>
              </a:rPr>
              <a:t>A</a:t>
            </a:r>
          </a:p>
        </p:txBody>
      </p:sp>
      <p:sp>
        <p:nvSpPr>
          <p:cNvPr id="5" name="TextBox 4"/>
          <p:cNvSpPr txBox="1"/>
          <p:nvPr/>
        </p:nvSpPr>
        <p:spPr>
          <a:xfrm>
            <a:off x="2893622" y="1584757"/>
            <a:ext cx="351378" cy="369332"/>
          </a:xfrm>
          <a:prstGeom prst="rect">
            <a:avLst/>
          </a:prstGeom>
          <a:noFill/>
        </p:spPr>
        <p:txBody>
          <a:bodyPr wrap="none" rtlCol="0">
            <a:spAutoFit/>
          </a:bodyPr>
          <a:lstStyle/>
          <a:p>
            <a:r>
              <a:rPr lang="en-GB" dirty="0">
                <a:latin typeface="Comic Sans MS" panose="030F0702030302020204" pitchFamily="66" charset="0"/>
              </a:rPr>
              <a:t>D</a:t>
            </a:r>
          </a:p>
        </p:txBody>
      </p:sp>
      <p:sp>
        <p:nvSpPr>
          <p:cNvPr id="6" name="TextBox 5"/>
          <p:cNvSpPr txBox="1"/>
          <p:nvPr/>
        </p:nvSpPr>
        <p:spPr>
          <a:xfrm>
            <a:off x="2717131" y="4027122"/>
            <a:ext cx="330540" cy="369332"/>
          </a:xfrm>
          <a:prstGeom prst="rect">
            <a:avLst/>
          </a:prstGeom>
          <a:noFill/>
        </p:spPr>
        <p:txBody>
          <a:bodyPr wrap="none" rtlCol="0">
            <a:spAutoFit/>
          </a:bodyPr>
          <a:lstStyle/>
          <a:p>
            <a:r>
              <a:rPr lang="en-GB" dirty="0">
                <a:latin typeface="Comic Sans MS" panose="030F0702030302020204" pitchFamily="66" charset="0"/>
              </a:rPr>
              <a:t>B</a:t>
            </a:r>
          </a:p>
        </p:txBody>
      </p:sp>
      <p:sp>
        <p:nvSpPr>
          <p:cNvPr id="7" name="TextBox 6"/>
          <p:cNvSpPr txBox="1"/>
          <p:nvPr/>
        </p:nvSpPr>
        <p:spPr>
          <a:xfrm>
            <a:off x="1185895" y="2834244"/>
            <a:ext cx="324128" cy="369332"/>
          </a:xfrm>
          <a:prstGeom prst="rect">
            <a:avLst/>
          </a:prstGeom>
          <a:noFill/>
        </p:spPr>
        <p:txBody>
          <a:bodyPr wrap="none" rtlCol="0">
            <a:spAutoFit/>
          </a:bodyPr>
          <a:lstStyle/>
          <a:p>
            <a:r>
              <a:rPr lang="en-GB" dirty="0">
                <a:latin typeface="Comic Sans MS" panose="030F0702030302020204" pitchFamily="66" charset="0"/>
              </a:rPr>
              <a:t>C</a:t>
            </a:r>
          </a:p>
        </p:txBody>
      </p:sp>
      <p:sp>
        <p:nvSpPr>
          <p:cNvPr id="8" name="TextBox 7"/>
          <p:cNvSpPr txBox="1"/>
          <p:nvPr/>
        </p:nvSpPr>
        <p:spPr>
          <a:xfrm>
            <a:off x="5050291" y="1388215"/>
            <a:ext cx="324128" cy="369332"/>
          </a:xfrm>
          <a:prstGeom prst="rect">
            <a:avLst/>
          </a:prstGeom>
          <a:noFill/>
        </p:spPr>
        <p:txBody>
          <a:bodyPr wrap="none" rtlCol="0">
            <a:spAutoFit/>
          </a:bodyPr>
          <a:lstStyle/>
          <a:p>
            <a:r>
              <a:rPr lang="en-GB" dirty="0">
                <a:latin typeface="Comic Sans MS" panose="030F0702030302020204" pitchFamily="66" charset="0"/>
              </a:rPr>
              <a:t>F</a:t>
            </a:r>
          </a:p>
        </p:txBody>
      </p:sp>
      <p:sp>
        <p:nvSpPr>
          <p:cNvPr id="9" name="TextBox 8"/>
          <p:cNvSpPr txBox="1"/>
          <p:nvPr/>
        </p:nvSpPr>
        <p:spPr>
          <a:xfrm>
            <a:off x="3682649" y="2986644"/>
            <a:ext cx="328936" cy="369332"/>
          </a:xfrm>
          <a:prstGeom prst="rect">
            <a:avLst/>
          </a:prstGeom>
          <a:noFill/>
        </p:spPr>
        <p:txBody>
          <a:bodyPr wrap="none" rtlCol="0">
            <a:spAutoFit/>
          </a:bodyPr>
          <a:lstStyle/>
          <a:p>
            <a:r>
              <a:rPr lang="en-GB" dirty="0">
                <a:latin typeface="Comic Sans MS" panose="030F0702030302020204" pitchFamily="66" charset="0"/>
              </a:rPr>
              <a:t>E</a:t>
            </a:r>
          </a:p>
        </p:txBody>
      </p:sp>
      <p:sp>
        <p:nvSpPr>
          <p:cNvPr id="10" name="TextBox 9"/>
          <p:cNvSpPr txBox="1"/>
          <p:nvPr/>
        </p:nvSpPr>
        <p:spPr>
          <a:xfrm>
            <a:off x="7312880" y="3842456"/>
            <a:ext cx="362600" cy="369332"/>
          </a:xfrm>
          <a:prstGeom prst="rect">
            <a:avLst/>
          </a:prstGeom>
          <a:noFill/>
        </p:spPr>
        <p:txBody>
          <a:bodyPr wrap="none" rtlCol="0">
            <a:spAutoFit/>
          </a:bodyPr>
          <a:lstStyle/>
          <a:p>
            <a:r>
              <a:rPr lang="en-GB" dirty="0">
                <a:latin typeface="Comic Sans MS" panose="030F0702030302020204" pitchFamily="66" charset="0"/>
              </a:rPr>
              <a:t>H</a:t>
            </a:r>
          </a:p>
        </p:txBody>
      </p:sp>
      <p:sp>
        <p:nvSpPr>
          <p:cNvPr id="11" name="TextBox 10"/>
          <p:cNvSpPr txBox="1"/>
          <p:nvPr/>
        </p:nvSpPr>
        <p:spPr>
          <a:xfrm>
            <a:off x="6589444" y="2376626"/>
            <a:ext cx="341760" cy="369332"/>
          </a:xfrm>
          <a:prstGeom prst="rect">
            <a:avLst/>
          </a:prstGeom>
          <a:noFill/>
        </p:spPr>
        <p:txBody>
          <a:bodyPr wrap="none" rtlCol="0">
            <a:spAutoFit/>
          </a:bodyPr>
          <a:lstStyle/>
          <a:p>
            <a:r>
              <a:rPr lang="en-GB" dirty="0">
                <a:latin typeface="Comic Sans MS" panose="030F0702030302020204" pitchFamily="66" charset="0"/>
              </a:rPr>
              <a:t>G</a:t>
            </a:r>
          </a:p>
        </p:txBody>
      </p:sp>
      <p:sp>
        <p:nvSpPr>
          <p:cNvPr id="12" name="TextBox 11"/>
          <p:cNvSpPr txBox="1"/>
          <p:nvPr/>
        </p:nvSpPr>
        <p:spPr>
          <a:xfrm>
            <a:off x="7066436" y="5414730"/>
            <a:ext cx="311304" cy="369332"/>
          </a:xfrm>
          <a:prstGeom prst="rect">
            <a:avLst/>
          </a:prstGeom>
          <a:noFill/>
        </p:spPr>
        <p:txBody>
          <a:bodyPr wrap="none" rtlCol="0">
            <a:spAutoFit/>
          </a:bodyPr>
          <a:lstStyle/>
          <a:p>
            <a:r>
              <a:rPr lang="en-GB" dirty="0">
                <a:latin typeface="Comic Sans MS" panose="030F0702030302020204" pitchFamily="66" charset="0"/>
              </a:rPr>
              <a:t>I</a:t>
            </a:r>
          </a:p>
        </p:txBody>
      </p:sp>
      <p:sp>
        <p:nvSpPr>
          <p:cNvPr id="13" name="TextBox 12"/>
          <p:cNvSpPr txBox="1"/>
          <p:nvPr/>
        </p:nvSpPr>
        <p:spPr>
          <a:xfrm>
            <a:off x="5081958" y="6192383"/>
            <a:ext cx="338554" cy="369332"/>
          </a:xfrm>
          <a:prstGeom prst="rect">
            <a:avLst/>
          </a:prstGeom>
          <a:noFill/>
        </p:spPr>
        <p:txBody>
          <a:bodyPr wrap="none" rtlCol="0">
            <a:spAutoFit/>
          </a:bodyPr>
          <a:lstStyle/>
          <a:p>
            <a:r>
              <a:rPr lang="en-GB" dirty="0">
                <a:latin typeface="Comic Sans MS" panose="030F0702030302020204" pitchFamily="66" charset="0"/>
              </a:rPr>
              <a:t>J</a:t>
            </a:r>
          </a:p>
        </p:txBody>
      </p:sp>
      <p:sp>
        <p:nvSpPr>
          <p:cNvPr id="14" name="TextBox 13"/>
          <p:cNvSpPr txBox="1"/>
          <p:nvPr/>
        </p:nvSpPr>
        <p:spPr>
          <a:xfrm>
            <a:off x="3070113" y="6136366"/>
            <a:ext cx="325730" cy="369332"/>
          </a:xfrm>
          <a:prstGeom prst="rect">
            <a:avLst/>
          </a:prstGeom>
          <a:noFill/>
        </p:spPr>
        <p:txBody>
          <a:bodyPr wrap="none" rtlCol="0">
            <a:spAutoFit/>
          </a:bodyPr>
          <a:lstStyle/>
          <a:p>
            <a:r>
              <a:rPr lang="en-GB" dirty="0">
                <a:latin typeface="Comic Sans MS" panose="030F0702030302020204" pitchFamily="66" charset="0"/>
              </a:rPr>
              <a:t>K</a:t>
            </a:r>
          </a:p>
        </p:txBody>
      </p:sp>
      <p:sp>
        <p:nvSpPr>
          <p:cNvPr id="15" name="TextBox 14"/>
          <p:cNvSpPr txBox="1"/>
          <p:nvPr/>
        </p:nvSpPr>
        <p:spPr>
          <a:xfrm>
            <a:off x="3399004" y="4694119"/>
            <a:ext cx="311304" cy="369332"/>
          </a:xfrm>
          <a:prstGeom prst="rect">
            <a:avLst/>
          </a:prstGeom>
          <a:noFill/>
        </p:spPr>
        <p:txBody>
          <a:bodyPr wrap="none" rtlCol="0">
            <a:spAutoFit/>
          </a:bodyPr>
          <a:lstStyle/>
          <a:p>
            <a:r>
              <a:rPr lang="en-GB" dirty="0">
                <a:latin typeface="Comic Sans MS" panose="030F0702030302020204" pitchFamily="66" charset="0"/>
              </a:rPr>
              <a:t>L</a:t>
            </a:r>
          </a:p>
        </p:txBody>
      </p:sp>
      <p:sp>
        <p:nvSpPr>
          <p:cNvPr id="16" name="TextBox 15"/>
          <p:cNvSpPr txBox="1"/>
          <p:nvPr/>
        </p:nvSpPr>
        <p:spPr>
          <a:xfrm>
            <a:off x="1746354" y="6377049"/>
            <a:ext cx="388248" cy="369332"/>
          </a:xfrm>
          <a:prstGeom prst="rect">
            <a:avLst/>
          </a:prstGeom>
          <a:noFill/>
        </p:spPr>
        <p:txBody>
          <a:bodyPr wrap="none" rtlCol="0">
            <a:spAutoFit/>
          </a:bodyPr>
          <a:lstStyle/>
          <a:p>
            <a:r>
              <a:rPr lang="en-GB" dirty="0">
                <a:latin typeface="Comic Sans MS" panose="030F0702030302020204" pitchFamily="66" charset="0"/>
              </a:rPr>
              <a:t>M</a:t>
            </a:r>
          </a:p>
        </p:txBody>
      </p:sp>
      <p:sp>
        <p:nvSpPr>
          <p:cNvPr id="18" name="TextBox 17"/>
          <p:cNvSpPr txBox="1"/>
          <p:nvPr/>
        </p:nvSpPr>
        <p:spPr>
          <a:xfrm>
            <a:off x="7377740" y="3787630"/>
            <a:ext cx="369012" cy="369332"/>
          </a:xfrm>
          <a:prstGeom prst="rect">
            <a:avLst/>
          </a:prstGeom>
          <a:noFill/>
        </p:spPr>
        <p:txBody>
          <a:bodyPr wrap="none" rtlCol="0">
            <a:spAutoFit/>
          </a:bodyPr>
          <a:lstStyle/>
          <a:p>
            <a:r>
              <a:rPr lang="en-GB" dirty="0">
                <a:latin typeface="Comic Sans MS" panose="030F0702030302020204" pitchFamily="66" charset="0"/>
              </a:rPr>
              <a:t>N</a:t>
            </a:r>
          </a:p>
        </p:txBody>
      </p:sp>
      <p:sp>
        <p:nvSpPr>
          <p:cNvPr id="19" name="TextBox 18"/>
          <p:cNvSpPr txBox="1"/>
          <p:nvPr/>
        </p:nvSpPr>
        <p:spPr>
          <a:xfrm>
            <a:off x="7095068" y="5414730"/>
            <a:ext cx="369012" cy="369332"/>
          </a:xfrm>
          <a:prstGeom prst="rect">
            <a:avLst/>
          </a:prstGeom>
          <a:noFill/>
        </p:spPr>
        <p:txBody>
          <a:bodyPr wrap="none" rtlCol="0">
            <a:spAutoFit/>
          </a:bodyPr>
          <a:lstStyle/>
          <a:p>
            <a:r>
              <a:rPr lang="en-GB" dirty="0">
                <a:latin typeface="Comic Sans MS" panose="030F0702030302020204" pitchFamily="66" charset="0"/>
              </a:rPr>
              <a:t>O</a:t>
            </a:r>
          </a:p>
        </p:txBody>
      </p:sp>
      <p:sp>
        <p:nvSpPr>
          <p:cNvPr id="20" name="TextBox 19"/>
          <p:cNvSpPr txBox="1"/>
          <p:nvPr/>
        </p:nvSpPr>
        <p:spPr>
          <a:xfrm>
            <a:off x="3075320" y="6192383"/>
            <a:ext cx="386644" cy="369332"/>
          </a:xfrm>
          <a:prstGeom prst="rect">
            <a:avLst/>
          </a:prstGeom>
          <a:noFill/>
        </p:spPr>
        <p:txBody>
          <a:bodyPr wrap="none" rtlCol="0">
            <a:spAutoFit/>
          </a:bodyPr>
          <a:lstStyle/>
          <a:p>
            <a:r>
              <a:rPr lang="en-GB" dirty="0">
                <a:latin typeface="Comic Sans MS" panose="030F0702030302020204" pitchFamily="66" charset="0"/>
              </a:rPr>
              <a:t>Q</a:t>
            </a:r>
          </a:p>
        </p:txBody>
      </p:sp>
      <p:sp>
        <p:nvSpPr>
          <p:cNvPr id="21" name="TextBox 20"/>
          <p:cNvSpPr txBox="1"/>
          <p:nvPr/>
        </p:nvSpPr>
        <p:spPr>
          <a:xfrm>
            <a:off x="5115620" y="6192383"/>
            <a:ext cx="304892" cy="369332"/>
          </a:xfrm>
          <a:prstGeom prst="rect">
            <a:avLst/>
          </a:prstGeom>
          <a:noFill/>
        </p:spPr>
        <p:txBody>
          <a:bodyPr wrap="none" rtlCol="0">
            <a:spAutoFit/>
          </a:bodyPr>
          <a:lstStyle/>
          <a:p>
            <a:r>
              <a:rPr lang="en-GB" dirty="0">
                <a:latin typeface="Comic Sans MS" panose="030F0702030302020204" pitchFamily="66" charset="0"/>
              </a:rPr>
              <a:t>P</a:t>
            </a:r>
          </a:p>
        </p:txBody>
      </p:sp>
      <p:sp>
        <p:nvSpPr>
          <p:cNvPr id="22" name="TextBox 21"/>
          <p:cNvSpPr txBox="1"/>
          <p:nvPr/>
        </p:nvSpPr>
        <p:spPr>
          <a:xfrm>
            <a:off x="3353713" y="4681826"/>
            <a:ext cx="328936" cy="369332"/>
          </a:xfrm>
          <a:prstGeom prst="rect">
            <a:avLst/>
          </a:prstGeom>
          <a:noFill/>
        </p:spPr>
        <p:txBody>
          <a:bodyPr wrap="none" rtlCol="0">
            <a:spAutoFit/>
          </a:bodyPr>
          <a:lstStyle/>
          <a:p>
            <a:r>
              <a:rPr lang="en-GB" dirty="0">
                <a:latin typeface="Comic Sans MS" panose="030F0702030302020204" pitchFamily="66" charset="0"/>
              </a:rPr>
              <a:t>R</a:t>
            </a:r>
          </a:p>
        </p:txBody>
      </p:sp>
      <p:sp>
        <p:nvSpPr>
          <p:cNvPr id="23" name="TextBox 22"/>
          <p:cNvSpPr txBox="1"/>
          <p:nvPr/>
        </p:nvSpPr>
        <p:spPr>
          <a:xfrm>
            <a:off x="1746354" y="6389705"/>
            <a:ext cx="344966" cy="369332"/>
          </a:xfrm>
          <a:prstGeom prst="rect">
            <a:avLst/>
          </a:prstGeom>
          <a:noFill/>
        </p:spPr>
        <p:txBody>
          <a:bodyPr wrap="none" rtlCol="0">
            <a:spAutoFit/>
          </a:bodyPr>
          <a:lstStyle/>
          <a:p>
            <a:r>
              <a:rPr lang="en-GB" dirty="0">
                <a:latin typeface="Comic Sans MS" panose="030F0702030302020204" pitchFamily="66" charset="0"/>
              </a:rPr>
              <a:t>S</a:t>
            </a:r>
          </a:p>
        </p:txBody>
      </p:sp>
      <p:cxnSp>
        <p:nvCxnSpPr>
          <p:cNvPr id="26" name="Straight Connector 25"/>
          <p:cNvCxnSpPr>
            <a:stCxn id="24" idx="0"/>
            <a:endCxn id="2" idx="2"/>
          </p:cNvCxnSpPr>
          <p:nvPr/>
        </p:nvCxnSpPr>
        <p:spPr>
          <a:xfrm flipH="1" flipV="1">
            <a:off x="3883231" y="2897579"/>
            <a:ext cx="665018" cy="9730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9513" y="755553"/>
            <a:ext cx="8640960" cy="646331"/>
          </a:xfrm>
          <a:prstGeom prst="rect">
            <a:avLst/>
          </a:prstGeom>
        </p:spPr>
        <p:txBody>
          <a:bodyPr wrap="square">
            <a:spAutoFit/>
          </a:bodyPr>
          <a:lstStyle/>
          <a:p>
            <a:r>
              <a:rPr lang="en-GB" dirty="0">
                <a:latin typeface="Comic Sans MS" panose="030F0702030302020204" pitchFamily="66" charset="0"/>
              </a:rPr>
              <a:t>So to include a hole insert its co-ordinates into the existing list taking care to repeat connecting points (i.e. J and K) and avoid crossing over previous lines.</a:t>
            </a:r>
            <a:endParaRPr lang="en-GB" dirty="0"/>
          </a:p>
        </p:txBody>
      </p:sp>
      <p:sp>
        <p:nvSpPr>
          <p:cNvPr id="25" name="Rectangle 24"/>
          <p:cNvSpPr/>
          <p:nvPr/>
        </p:nvSpPr>
        <p:spPr>
          <a:xfrm>
            <a:off x="351088" y="210939"/>
            <a:ext cx="5493812" cy="461665"/>
          </a:xfrm>
          <a:prstGeom prst="rect">
            <a:avLst/>
          </a:prstGeom>
        </p:spPr>
        <p:txBody>
          <a:bodyPr wrap="none">
            <a:spAutoFit/>
          </a:bodyPr>
          <a:lstStyle/>
          <a:p>
            <a:r>
              <a:rPr lang="en-GB" sz="2400" dirty="0">
                <a:latin typeface="Comic Sans MS" panose="030F0702030302020204" pitchFamily="66" charset="0"/>
              </a:rPr>
              <a:t>What if the polygon had a hole in it?</a:t>
            </a:r>
          </a:p>
        </p:txBody>
      </p:sp>
    </p:spTree>
    <p:extLst>
      <p:ext uri="{BB962C8B-B14F-4D97-AF65-F5344CB8AC3E}">
        <p14:creationId xmlns:p14="http://schemas.microsoft.com/office/powerpoint/2010/main" val="8440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72222E-6 -4.6716E-6 L -0.08438 0.35569 " pathEditMode="relative" rAng="0" ptsTypes="AA">
                                      <p:cBhvr>
                                        <p:cTn id="16" dur="2000" fill="hold"/>
                                        <p:tgtEl>
                                          <p:spTgt spid="8"/>
                                        </p:tgtEl>
                                        <p:attrNameLst>
                                          <p:attrName>ppt_x</p:attrName>
                                          <p:attrName>ppt_y</p:attrName>
                                        </p:attrNameLst>
                                      </p:cBhvr>
                                      <p:rCtr x="-4219" y="17784"/>
                                    </p:animMotion>
                                  </p:childTnLst>
                                </p:cTn>
                              </p:par>
                            </p:childTnLst>
                          </p:cTn>
                        </p:par>
                        <p:par>
                          <p:cTn id="17" fill="hold">
                            <p:stCondLst>
                              <p:cond delay="2000"/>
                            </p:stCondLst>
                            <p:childTnLst>
                              <p:par>
                                <p:cTn id="18" presetID="42" presetClass="path" presetSubtype="0" accel="50000" decel="50000" fill="hold" grpId="0" nodeType="afterEffect">
                                  <p:stCondLst>
                                    <p:cond delay="0"/>
                                  </p:stCondLst>
                                  <p:childTnLst>
                                    <p:animMotion origin="layout" path="M 3.88889E-6 -4.22757E-6 L -0.21181 0.35222 " pathEditMode="relative" rAng="0" ptsTypes="AA">
                                      <p:cBhvr>
                                        <p:cTn id="19" dur="2000" fill="hold"/>
                                        <p:tgtEl>
                                          <p:spTgt spid="11"/>
                                        </p:tgtEl>
                                        <p:attrNameLst>
                                          <p:attrName>ppt_x</p:attrName>
                                          <p:attrName>ppt_y</p:attrName>
                                        </p:attrNameLst>
                                      </p:cBhvr>
                                      <p:rCtr x="-10590" y="17599"/>
                                    </p:animMotion>
                                  </p:childTnLst>
                                </p:cTn>
                              </p:par>
                            </p:childTnLst>
                          </p:cTn>
                        </p:par>
                        <p:par>
                          <p:cTn id="20" fill="hold">
                            <p:stCondLst>
                              <p:cond delay="4000"/>
                            </p:stCondLst>
                            <p:childTnLst>
                              <p:par>
                                <p:cTn id="21" presetID="42" presetClass="path" presetSubtype="0" accel="50000" decel="50000" fill="hold" grpId="0" nodeType="afterEffect">
                                  <p:stCondLst>
                                    <p:cond delay="0"/>
                                  </p:stCondLst>
                                  <p:childTnLst>
                                    <p:animMotion origin="layout" path="M 1.94444E-6 -3.98705E-6 L -0.18316 0.13576 " pathEditMode="relative" rAng="0" ptsTypes="AA">
                                      <p:cBhvr>
                                        <p:cTn id="22" dur="2000" fill="hold"/>
                                        <p:tgtEl>
                                          <p:spTgt spid="10"/>
                                        </p:tgtEl>
                                        <p:attrNameLst>
                                          <p:attrName>ppt_x</p:attrName>
                                          <p:attrName>ppt_y</p:attrName>
                                        </p:attrNameLst>
                                      </p:cBhvr>
                                      <p:rCtr x="-9167" y="6776"/>
                                    </p:animMotion>
                                  </p:childTnLst>
                                </p:cTn>
                              </p:par>
                            </p:childTnLst>
                          </p:cTn>
                        </p:par>
                        <p:par>
                          <p:cTn id="23" fill="hold">
                            <p:stCondLst>
                              <p:cond delay="6000"/>
                            </p:stCondLst>
                            <p:childTnLst>
                              <p:par>
                                <p:cTn id="24" presetID="42" presetClass="path" presetSubtype="0" accel="50000" decel="50000" fill="hold" grpId="0" nodeType="afterEffect">
                                  <p:stCondLst>
                                    <p:cond delay="0"/>
                                  </p:stCondLst>
                                  <p:childTnLst>
                                    <p:animMotion origin="layout" path="M 3.05556E-6 7.40056E-8 L -0.16372 -0.29695 " pathEditMode="relative" rAng="0" ptsTypes="AA">
                                      <p:cBhvr>
                                        <p:cTn id="25" dur="2000" fill="hold"/>
                                        <p:tgtEl>
                                          <p:spTgt spid="12"/>
                                        </p:tgtEl>
                                        <p:attrNameLst>
                                          <p:attrName>ppt_x</p:attrName>
                                          <p:attrName>ppt_y</p:attrName>
                                        </p:attrNameLst>
                                      </p:cBhvr>
                                      <p:rCtr x="-8194" y="-14847"/>
                                    </p:animMotion>
                                  </p:childTnLst>
                                </p:cTn>
                              </p:par>
                            </p:childTnLst>
                          </p:cTn>
                        </p:par>
                        <p:par>
                          <p:cTn id="26" fill="hold">
                            <p:stCondLst>
                              <p:cond delay="8000"/>
                            </p:stCondLst>
                            <p:childTnLst>
                              <p:par>
                                <p:cTn id="27" presetID="42" presetClass="path" presetSubtype="0" accel="50000" decel="50000" fill="hold" grpId="0" nodeType="afterEffect">
                                  <p:stCondLst>
                                    <p:cond delay="0"/>
                                  </p:stCondLst>
                                  <p:childTnLst>
                                    <p:animMotion origin="layout" path="M -1.94444E-6 -9.25069E-7 L -0.06996 -0.39362 " pathEditMode="relative" rAng="0" ptsTypes="AA">
                                      <p:cBhvr>
                                        <p:cTn id="28" dur="2000" fill="hold"/>
                                        <p:tgtEl>
                                          <p:spTgt spid="13"/>
                                        </p:tgtEl>
                                        <p:attrNameLst>
                                          <p:attrName>ppt_x</p:attrName>
                                          <p:attrName>ppt_y</p:attrName>
                                        </p:attrNameLst>
                                      </p:cBhvr>
                                      <p:rCtr x="-3507" y="-19681"/>
                                    </p:animMotion>
                                  </p:childTnLst>
                                </p:cTn>
                              </p:par>
                            </p:childTnLst>
                          </p:cTn>
                        </p:par>
                        <p:par>
                          <p:cTn id="29" fill="hold">
                            <p:stCondLst>
                              <p:cond delay="10000"/>
                            </p:stCondLst>
                            <p:childTnLst>
                              <p:par>
                                <p:cTn id="30" presetID="64" presetClass="path" presetSubtype="0" accel="50000" decel="50000" fill="hold" grpId="0" nodeType="afterEffect">
                                  <p:stCondLst>
                                    <p:cond delay="0"/>
                                  </p:stCondLst>
                                  <p:childTnLst>
                                    <p:animMotion origin="layout" path="M -2.22222E-6 4.69935E-6 L 0.09861 -0.49214 " pathEditMode="relative" rAng="0" ptsTypes="AA">
                                      <p:cBhvr>
                                        <p:cTn id="31" dur="2000" fill="hold"/>
                                        <p:tgtEl>
                                          <p:spTgt spid="14"/>
                                        </p:tgtEl>
                                        <p:attrNameLst>
                                          <p:attrName>ppt_x</p:attrName>
                                          <p:attrName>ppt_y</p:attrName>
                                        </p:attrNameLst>
                                      </p:cBhvr>
                                      <p:rCtr x="4931" y="-24607"/>
                                    </p:animMotion>
                                  </p:childTnLst>
                                </p:cTn>
                              </p:par>
                            </p:childTnLst>
                          </p:cTn>
                        </p:par>
                        <p:par>
                          <p:cTn id="32" fill="hold">
                            <p:stCondLst>
                              <p:cond delay="12000"/>
                            </p:stCondLst>
                            <p:childTnLst>
                              <p:par>
                                <p:cTn id="33" presetID="64" presetClass="path" presetSubtype="0" accel="50000" decel="50000" fill="hold" grpId="0" nodeType="afterEffect">
                                  <p:stCondLst>
                                    <p:cond delay="0"/>
                                  </p:stCondLst>
                                  <p:childTnLst>
                                    <p:animMotion origin="layout" path="M -0.00572 0.00185 L 0.18125 -0.48173 " pathEditMode="relative" rAng="0" ptsTypes="AA">
                                      <p:cBhvr>
                                        <p:cTn id="34" dur="2000" fill="hold"/>
                                        <p:tgtEl>
                                          <p:spTgt spid="15"/>
                                        </p:tgtEl>
                                        <p:attrNameLst>
                                          <p:attrName>ppt_x</p:attrName>
                                          <p:attrName>ppt_y</p:attrName>
                                        </p:attrNameLst>
                                      </p:cBhvr>
                                      <p:rCtr x="9340" y="-24191"/>
                                    </p:animMotion>
                                  </p:childTnLst>
                                </p:cTn>
                              </p:par>
                            </p:childTnLst>
                          </p:cTn>
                        </p:par>
                        <p:par>
                          <p:cTn id="35" fill="hold">
                            <p:stCondLst>
                              <p:cond delay="14000"/>
                            </p:stCondLst>
                            <p:childTnLst>
                              <p:par>
                                <p:cTn id="36" presetID="64" presetClass="path" presetSubtype="0" accel="50000" decel="50000" fill="hold" grpId="0" nodeType="afterEffect">
                                  <p:stCondLst>
                                    <p:cond delay="0"/>
                                  </p:stCondLst>
                                  <p:childTnLst>
                                    <p:animMotion origin="layout" path="M 0.00104 -0.00231 L 0.52708 -0.58279 " pathEditMode="relative" rAng="0" ptsTypes="AA">
                                      <p:cBhvr>
                                        <p:cTn id="37" dur="2000" fill="hold"/>
                                        <p:tgtEl>
                                          <p:spTgt spid="16"/>
                                        </p:tgtEl>
                                        <p:attrNameLst>
                                          <p:attrName>ppt_x</p:attrName>
                                          <p:attrName>ppt_y</p:attrName>
                                        </p:attrNameLst>
                                      </p:cBhvr>
                                      <p:rCtr x="26302" y="-29024"/>
                                    </p:animMotion>
                                  </p:childTnLst>
                                </p:cTn>
                              </p:par>
                            </p:childTnLst>
                          </p:cTn>
                        </p:par>
                        <p:par>
                          <p:cTn id="38" fill="hold">
                            <p:stCondLst>
                              <p:cond delay="160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1650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17000"/>
                            </p:stCondLst>
                            <p:childTnLst>
                              <p:par>
                                <p:cTn id="47" presetID="10"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175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180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18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p:bldP spid="10" grpId="0"/>
      <p:bldP spid="11" grpId="0"/>
      <p:bldP spid="12" grpId="0"/>
      <p:bldP spid="13" grpId="0"/>
      <p:bldP spid="14" grpId="0"/>
      <p:bldP spid="15" grpId="0"/>
      <p:bldP spid="16" grpId="0"/>
      <p:bldP spid="18" grpId="0"/>
      <p:bldP spid="19" grpId="0"/>
      <p:bldP spid="20" grpId="0"/>
      <p:bldP spid="21" grpId="0"/>
      <p:bldP spid="22" grpId="0"/>
      <p:bldP spid="23"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a:extLst>
              <a:ext uri="{FF2B5EF4-FFF2-40B4-BE49-F238E27FC236}">
                <a16:creationId xmlns:a16="http://schemas.microsoft.com/office/drawing/2014/main" id="{553295F3-E002-1185-7373-2B6047062C6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643" y="1351064"/>
            <a:ext cx="8154000" cy="50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9282" y="5887832"/>
            <a:ext cx="409086"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A</a:t>
            </a:r>
            <a:endParaRPr lang="en-GB" sz="2400" u="sng" dirty="0">
              <a:latin typeface="Comic Sans MS" panose="030F0702030302020204" pitchFamily="66" charset="0"/>
            </a:endParaRPr>
          </a:p>
        </p:txBody>
      </p:sp>
      <p:sp>
        <p:nvSpPr>
          <p:cNvPr id="9" name="TextBox 8">
            <a:extLst>
              <a:ext uri="{FF2B5EF4-FFF2-40B4-BE49-F238E27FC236}">
                <a16:creationId xmlns:a16="http://schemas.microsoft.com/office/drawing/2014/main" id="{7C614F31-321F-6D2E-73FD-F7CC3A94DD2E}"/>
              </a:ext>
            </a:extLst>
          </p:cNvPr>
          <p:cNvSpPr txBox="1"/>
          <p:nvPr/>
        </p:nvSpPr>
        <p:spPr>
          <a:xfrm>
            <a:off x="10801" y="31504"/>
            <a:ext cx="9122398" cy="1077218"/>
          </a:xfrm>
          <a:prstGeom prst="rect">
            <a:avLst/>
          </a:prstGeom>
          <a:noFill/>
        </p:spPr>
        <p:txBody>
          <a:bodyPr wrap="square" rtlCol="0">
            <a:spAutoFit/>
          </a:bodyPr>
          <a:lstStyle/>
          <a:p>
            <a:r>
              <a:rPr lang="en-GB" sz="3200" dirty="0">
                <a:latin typeface="Comic Sans MS" panose="030F0702030302020204" pitchFamily="66" charset="0"/>
              </a:rPr>
              <a:t>You should all get the same answer:  1501 unit</a:t>
            </a:r>
            <a:r>
              <a:rPr lang="en-GB" sz="3200" baseline="30000" dirty="0">
                <a:latin typeface="Comic Sans MS" panose="030F0702030302020204" pitchFamily="66" charset="0"/>
              </a:rPr>
              <a:t>2</a:t>
            </a:r>
            <a:endParaRPr lang="en-GB" sz="3200" dirty="0">
              <a:latin typeface="Comic Sans MS" panose="030F0702030302020204" pitchFamily="66" charset="0"/>
            </a:endParaRPr>
          </a:p>
          <a:p>
            <a:r>
              <a:rPr lang="en-GB" sz="3200" dirty="0">
                <a:latin typeface="Comic Sans MS" panose="030F0702030302020204" pitchFamily="66" charset="0"/>
              </a:rPr>
              <a:t>How was this achieved?</a:t>
            </a:r>
          </a:p>
        </p:txBody>
      </p:sp>
    </p:spTree>
    <p:extLst>
      <p:ext uri="{BB962C8B-B14F-4D97-AF65-F5344CB8AC3E}">
        <p14:creationId xmlns:p14="http://schemas.microsoft.com/office/powerpoint/2010/main" val="424742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C614F31-321F-6D2E-73FD-F7CC3A94DD2E}"/>
              </a:ext>
            </a:extLst>
          </p:cNvPr>
          <p:cNvSpPr txBox="1"/>
          <p:nvPr/>
        </p:nvSpPr>
        <p:spPr>
          <a:xfrm>
            <a:off x="10801" y="31504"/>
            <a:ext cx="9122398" cy="1077218"/>
          </a:xfrm>
          <a:prstGeom prst="rect">
            <a:avLst/>
          </a:prstGeom>
          <a:noFill/>
        </p:spPr>
        <p:txBody>
          <a:bodyPr wrap="square" rtlCol="0">
            <a:spAutoFit/>
          </a:bodyPr>
          <a:lstStyle/>
          <a:p>
            <a:r>
              <a:rPr lang="en-GB" sz="3200" dirty="0">
                <a:latin typeface="Comic Sans MS" panose="030F0702030302020204" pitchFamily="66" charset="0"/>
              </a:rPr>
              <a:t>You should all get the same answer:  1501 unit</a:t>
            </a:r>
            <a:r>
              <a:rPr lang="en-GB" sz="3200" baseline="30000" dirty="0">
                <a:latin typeface="Comic Sans MS" panose="030F0702030302020204" pitchFamily="66" charset="0"/>
              </a:rPr>
              <a:t>2</a:t>
            </a:r>
            <a:endParaRPr lang="en-GB" sz="3200" dirty="0">
              <a:latin typeface="Comic Sans MS" panose="030F0702030302020204" pitchFamily="66" charset="0"/>
            </a:endParaRPr>
          </a:p>
          <a:p>
            <a:r>
              <a:rPr lang="en-GB" sz="3200" dirty="0">
                <a:latin typeface="Comic Sans MS" panose="030F0702030302020204" pitchFamily="66" charset="0"/>
              </a:rPr>
              <a:t>How was this achieved?</a:t>
            </a:r>
          </a:p>
        </p:txBody>
      </p:sp>
      <p:pic>
        <p:nvPicPr>
          <p:cNvPr id="46" name="Picture 45">
            <a:extLst>
              <a:ext uri="{FF2B5EF4-FFF2-40B4-BE49-F238E27FC236}">
                <a16:creationId xmlns:a16="http://schemas.microsoft.com/office/drawing/2014/main" id="{22179ADD-AA15-3CC6-A139-85B00A0017BC}"/>
              </a:ext>
            </a:extLst>
          </p:cNvPr>
          <p:cNvPicPr>
            <a:picLocks noChangeAspect="1"/>
          </p:cNvPicPr>
          <p:nvPr/>
        </p:nvPicPr>
        <p:blipFill>
          <a:blip r:embed="rId2"/>
          <a:stretch>
            <a:fillRect/>
          </a:stretch>
        </p:blipFill>
        <p:spPr>
          <a:xfrm>
            <a:off x="1586691" y="1417923"/>
            <a:ext cx="7691228" cy="5146689"/>
          </a:xfrm>
          <a:prstGeom prst="rect">
            <a:avLst/>
          </a:prstGeom>
        </p:spPr>
      </p:pic>
      <p:sp>
        <p:nvSpPr>
          <p:cNvPr id="49" name="Oval 48">
            <a:extLst>
              <a:ext uri="{FF2B5EF4-FFF2-40B4-BE49-F238E27FC236}">
                <a16:creationId xmlns:a16="http://schemas.microsoft.com/office/drawing/2014/main" id="{C092C004-118E-0185-CE39-D6F65D68667B}"/>
              </a:ext>
            </a:extLst>
          </p:cNvPr>
          <p:cNvSpPr/>
          <p:nvPr/>
        </p:nvSpPr>
        <p:spPr>
          <a:xfrm>
            <a:off x="7533132" y="1886249"/>
            <a:ext cx="47625" cy="476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E3D579B-323D-1ED2-64C9-52FFCA79C2F5}"/>
              </a:ext>
            </a:extLst>
          </p:cNvPr>
          <p:cNvSpPr/>
          <p:nvPr/>
        </p:nvSpPr>
        <p:spPr>
          <a:xfrm>
            <a:off x="7071862" y="5654496"/>
            <a:ext cx="47625" cy="476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B9B6716F-9490-39D3-04F8-9A22EA9826B7}"/>
              </a:ext>
            </a:extLst>
          </p:cNvPr>
          <p:cNvSpPr/>
          <p:nvPr/>
        </p:nvSpPr>
        <p:spPr>
          <a:xfrm>
            <a:off x="2196142" y="5100675"/>
            <a:ext cx="47625" cy="476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7F17C5C-BBF9-BF10-815D-4B92078F2B36}"/>
              </a:ext>
            </a:extLst>
          </p:cNvPr>
          <p:cNvSpPr txBox="1"/>
          <p:nvPr/>
        </p:nvSpPr>
        <p:spPr>
          <a:xfrm>
            <a:off x="71384" y="1024292"/>
            <a:ext cx="4162096" cy="954107"/>
          </a:xfrm>
          <a:prstGeom prst="rect">
            <a:avLst/>
          </a:prstGeom>
          <a:noFill/>
        </p:spPr>
        <p:txBody>
          <a:bodyPr wrap="square" rtlCol="0">
            <a:spAutoFit/>
          </a:bodyPr>
          <a:lstStyle/>
          <a:p>
            <a:r>
              <a:rPr lang="en-GB" dirty="0">
                <a:latin typeface="Comic Sans MS" panose="030F0702030302020204" pitchFamily="66" charset="0"/>
              </a:rPr>
              <a:t>The position of A, C, E and G is the same on all worksheets.</a:t>
            </a:r>
          </a:p>
          <a:p>
            <a:endParaRPr lang="en-GB" sz="1000" dirty="0">
              <a:latin typeface="Comic Sans MS" panose="030F0702030302020204" pitchFamily="66" charset="0"/>
            </a:endParaRPr>
          </a:p>
          <a:p>
            <a:endParaRPr lang="en-GB" sz="1000" dirty="0">
              <a:latin typeface="Comic Sans MS" panose="030F0702030302020204" pitchFamily="66" charset="0"/>
            </a:endParaRPr>
          </a:p>
        </p:txBody>
      </p:sp>
    </p:spTree>
    <p:extLst>
      <p:ext uri="{BB962C8B-B14F-4D97-AF65-F5344CB8AC3E}">
        <p14:creationId xmlns:p14="http://schemas.microsoft.com/office/powerpoint/2010/main" val="162539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1F691A-F794-03A8-F039-28DE9A3F3959}"/>
              </a:ext>
            </a:extLst>
          </p:cNvPr>
          <p:cNvPicPr>
            <a:picLocks noChangeAspect="1"/>
          </p:cNvPicPr>
          <p:nvPr/>
        </p:nvPicPr>
        <p:blipFill>
          <a:blip r:embed="rId2"/>
          <a:stretch>
            <a:fillRect/>
          </a:stretch>
        </p:blipFill>
        <p:spPr>
          <a:xfrm>
            <a:off x="1960845" y="1447608"/>
            <a:ext cx="7172354" cy="5568896"/>
          </a:xfrm>
          <a:prstGeom prst="rect">
            <a:avLst/>
          </a:prstGeom>
        </p:spPr>
      </p:pic>
      <p:sp>
        <p:nvSpPr>
          <p:cNvPr id="9" name="TextBox 8">
            <a:extLst>
              <a:ext uri="{FF2B5EF4-FFF2-40B4-BE49-F238E27FC236}">
                <a16:creationId xmlns:a16="http://schemas.microsoft.com/office/drawing/2014/main" id="{7C614F31-321F-6D2E-73FD-F7CC3A94DD2E}"/>
              </a:ext>
            </a:extLst>
          </p:cNvPr>
          <p:cNvSpPr txBox="1"/>
          <p:nvPr/>
        </p:nvSpPr>
        <p:spPr>
          <a:xfrm>
            <a:off x="10801" y="31504"/>
            <a:ext cx="9122398" cy="1077218"/>
          </a:xfrm>
          <a:prstGeom prst="rect">
            <a:avLst/>
          </a:prstGeom>
          <a:noFill/>
        </p:spPr>
        <p:txBody>
          <a:bodyPr wrap="square" rtlCol="0">
            <a:spAutoFit/>
          </a:bodyPr>
          <a:lstStyle/>
          <a:p>
            <a:r>
              <a:rPr lang="en-GB" sz="3200" dirty="0">
                <a:latin typeface="Comic Sans MS" panose="030F0702030302020204" pitchFamily="66" charset="0"/>
              </a:rPr>
              <a:t>You should all get the same answer:  1501 unit</a:t>
            </a:r>
            <a:r>
              <a:rPr lang="en-GB" sz="3200" baseline="30000" dirty="0">
                <a:latin typeface="Comic Sans MS" panose="030F0702030302020204" pitchFamily="66" charset="0"/>
              </a:rPr>
              <a:t>2</a:t>
            </a:r>
            <a:endParaRPr lang="en-GB" sz="3200" dirty="0">
              <a:latin typeface="Comic Sans MS" panose="030F0702030302020204" pitchFamily="66" charset="0"/>
            </a:endParaRPr>
          </a:p>
          <a:p>
            <a:r>
              <a:rPr lang="en-GB" sz="3200" dirty="0">
                <a:latin typeface="Comic Sans MS" panose="030F0702030302020204" pitchFamily="66" charset="0"/>
              </a:rPr>
              <a:t>How was this achieved?</a:t>
            </a:r>
          </a:p>
        </p:txBody>
      </p:sp>
      <p:sp>
        <p:nvSpPr>
          <p:cNvPr id="10" name="TextBox 9">
            <a:extLst>
              <a:ext uri="{FF2B5EF4-FFF2-40B4-BE49-F238E27FC236}">
                <a16:creationId xmlns:a16="http://schemas.microsoft.com/office/drawing/2014/main" id="{58230F81-E52D-2F1C-4EF5-0CFD15D11C76}"/>
              </a:ext>
            </a:extLst>
          </p:cNvPr>
          <p:cNvSpPr txBox="1"/>
          <p:nvPr/>
        </p:nvSpPr>
        <p:spPr>
          <a:xfrm>
            <a:off x="71384" y="1024292"/>
            <a:ext cx="4162096" cy="3170099"/>
          </a:xfrm>
          <a:prstGeom prst="rect">
            <a:avLst/>
          </a:prstGeom>
          <a:noFill/>
        </p:spPr>
        <p:txBody>
          <a:bodyPr wrap="square" rtlCol="0">
            <a:spAutoFit/>
          </a:bodyPr>
          <a:lstStyle/>
          <a:p>
            <a:r>
              <a:rPr lang="en-GB" dirty="0">
                <a:latin typeface="Comic Sans MS" panose="030F0702030302020204" pitchFamily="66" charset="0"/>
              </a:rPr>
              <a:t>The position of A, C, E and G is the same on all worksheets.</a:t>
            </a:r>
          </a:p>
          <a:p>
            <a:endParaRPr lang="en-GB" sz="1000" dirty="0">
              <a:latin typeface="Comic Sans MS" panose="030F0702030302020204" pitchFamily="66" charset="0"/>
            </a:endParaRPr>
          </a:p>
          <a:p>
            <a:r>
              <a:rPr lang="en-GB" dirty="0">
                <a:latin typeface="Comic Sans MS" panose="030F0702030302020204" pitchFamily="66" charset="0"/>
              </a:rPr>
              <a:t>The points form a parallelogram (although the shape is irrelevant).</a:t>
            </a:r>
          </a:p>
          <a:p>
            <a:endParaRPr lang="en-GB" sz="1000" dirty="0">
              <a:latin typeface="Comic Sans MS" panose="030F0702030302020204" pitchFamily="66" charset="0"/>
            </a:endParaRPr>
          </a:p>
          <a:p>
            <a:r>
              <a:rPr lang="en-GB" dirty="0">
                <a:latin typeface="Comic Sans MS" panose="030F0702030302020204" pitchFamily="66" charset="0"/>
              </a:rPr>
              <a:t>All triangles with a side of ACEG as a base share the same height (and so the same area).</a:t>
            </a:r>
          </a:p>
          <a:p>
            <a:endParaRPr lang="en-GB" dirty="0">
              <a:latin typeface="Comic Sans MS" panose="030F0702030302020204" pitchFamily="66" charset="0"/>
            </a:endParaRPr>
          </a:p>
          <a:p>
            <a:r>
              <a:rPr lang="en-GB" dirty="0">
                <a:solidFill>
                  <a:srgbClr val="7030A0"/>
                </a:solidFill>
                <a:latin typeface="Comic Sans MS" panose="030F0702030302020204" pitchFamily="66" charset="0"/>
              </a:rPr>
              <a:t>Areas</a:t>
            </a:r>
            <a:r>
              <a:rPr lang="en-GB" dirty="0">
                <a:latin typeface="Comic Sans MS" panose="030F0702030302020204" pitchFamily="66" charset="0"/>
              </a:rPr>
              <a:t> and </a:t>
            </a:r>
            <a:r>
              <a:rPr lang="en-GB" dirty="0">
                <a:solidFill>
                  <a:srgbClr val="C00000"/>
                </a:solidFill>
                <a:latin typeface="Comic Sans MS" panose="030F0702030302020204" pitchFamily="66" charset="0"/>
              </a:rPr>
              <a:t>lengths</a:t>
            </a:r>
          </a:p>
          <a:p>
            <a:r>
              <a:rPr lang="en-GB" dirty="0">
                <a:latin typeface="Comic Sans MS" panose="030F0702030302020204" pitchFamily="66" charset="0"/>
              </a:rPr>
              <a:t>are shown.</a:t>
            </a:r>
          </a:p>
        </p:txBody>
      </p:sp>
      <p:grpSp>
        <p:nvGrpSpPr>
          <p:cNvPr id="44" name="Group 43">
            <a:extLst>
              <a:ext uri="{FF2B5EF4-FFF2-40B4-BE49-F238E27FC236}">
                <a16:creationId xmlns:a16="http://schemas.microsoft.com/office/drawing/2014/main" id="{EC700017-3701-2763-D30E-C0D345D5D853}"/>
              </a:ext>
            </a:extLst>
          </p:cNvPr>
          <p:cNvGrpSpPr/>
          <p:nvPr/>
        </p:nvGrpSpPr>
        <p:grpSpPr>
          <a:xfrm>
            <a:off x="1649702" y="2570295"/>
            <a:ext cx="6787716" cy="4115728"/>
            <a:chOff x="1649702" y="2570295"/>
            <a:chExt cx="6787716" cy="4115728"/>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3159C35-8F95-981C-B9CD-DDDE350E7776}"/>
                    </a:ext>
                  </a:extLst>
                </p:cNvPr>
                <p:cNvSpPr txBox="1"/>
                <p:nvPr/>
              </p:nvSpPr>
              <p:spPr>
                <a:xfrm>
                  <a:off x="4686300" y="4343400"/>
                  <a:ext cx="80663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dirty="0" smtClean="0">
                            <a:solidFill>
                              <a:srgbClr val="7030A0"/>
                            </a:solidFill>
                            <a:latin typeface="Cambria Math" panose="02040503050406030204" pitchFamily="18" charset="0"/>
                          </a:rPr>
                          <m:t>𝟔𝟕𝟐</m:t>
                        </m:r>
                      </m:oMath>
                    </m:oMathPara>
                  </a14:m>
                  <a:endParaRPr lang="en-GB" sz="2000" b="1" dirty="0">
                    <a:solidFill>
                      <a:srgbClr val="7030A0"/>
                    </a:solidFill>
                  </a:endParaRPr>
                </a:p>
              </p:txBody>
            </p:sp>
          </mc:Choice>
          <mc:Fallback xmlns="">
            <p:sp>
              <p:nvSpPr>
                <p:cNvPr id="11" name="TextBox 10">
                  <a:extLst>
                    <a:ext uri="{FF2B5EF4-FFF2-40B4-BE49-F238E27FC236}">
                      <a16:creationId xmlns:a16="http://schemas.microsoft.com/office/drawing/2014/main" id="{A3159C35-8F95-981C-B9CD-DDDE350E7776}"/>
                    </a:ext>
                  </a:extLst>
                </p:cNvPr>
                <p:cNvSpPr txBox="1">
                  <a:spLocks noRot="1" noChangeAspect="1" noMove="1" noResize="1" noEditPoints="1" noAdjustHandles="1" noChangeArrowheads="1" noChangeShapeType="1" noTextEdit="1"/>
                </p:cNvSpPr>
                <p:nvPr/>
              </p:nvSpPr>
              <p:spPr>
                <a:xfrm>
                  <a:off x="4686300" y="4343400"/>
                  <a:ext cx="806631" cy="4616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20909B7-3763-0CFE-4128-7C13A4A7EB28}"/>
                    </a:ext>
                  </a:extLst>
                </p:cNvPr>
                <p:cNvSpPr txBox="1"/>
                <p:nvPr/>
              </p:nvSpPr>
              <p:spPr>
                <a:xfrm>
                  <a:off x="3632200" y="3719591"/>
                  <a:ext cx="80663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dirty="0" smtClean="0">
                            <a:solidFill>
                              <a:srgbClr val="7030A0"/>
                            </a:solidFill>
                            <a:latin typeface="Cambria Math" panose="02040503050406030204" pitchFamily="18" charset="0"/>
                          </a:rPr>
                          <m:t>𝟑𝟑𝟖</m:t>
                        </m:r>
                      </m:oMath>
                    </m:oMathPara>
                  </a14:m>
                  <a:endParaRPr lang="en-GB" sz="2000" b="1" dirty="0">
                    <a:solidFill>
                      <a:srgbClr val="7030A0"/>
                    </a:solidFill>
                  </a:endParaRPr>
                </a:p>
              </p:txBody>
            </p:sp>
          </mc:Choice>
          <mc:Fallback xmlns="">
            <p:sp>
              <p:nvSpPr>
                <p:cNvPr id="12" name="TextBox 11">
                  <a:extLst>
                    <a:ext uri="{FF2B5EF4-FFF2-40B4-BE49-F238E27FC236}">
                      <a16:creationId xmlns:a16="http://schemas.microsoft.com/office/drawing/2014/main" id="{620909B7-3763-0CFE-4128-7C13A4A7EB28}"/>
                    </a:ext>
                  </a:extLst>
                </p:cNvPr>
                <p:cNvSpPr txBox="1">
                  <a:spLocks noRot="1" noChangeAspect="1" noMove="1" noResize="1" noEditPoints="1" noAdjustHandles="1" noChangeArrowheads="1" noChangeShapeType="1" noTextEdit="1"/>
                </p:cNvSpPr>
                <p:nvPr/>
              </p:nvSpPr>
              <p:spPr>
                <a:xfrm>
                  <a:off x="3632200" y="3719591"/>
                  <a:ext cx="806631"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4101DFD-9642-26DD-EC77-B69FEC7C4F38}"/>
                    </a:ext>
                  </a:extLst>
                </p:cNvPr>
                <p:cNvSpPr txBox="1"/>
                <p:nvPr/>
              </p:nvSpPr>
              <p:spPr>
                <a:xfrm>
                  <a:off x="5994400" y="4948727"/>
                  <a:ext cx="80663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dirty="0" smtClean="0">
                            <a:solidFill>
                              <a:srgbClr val="7030A0"/>
                            </a:solidFill>
                            <a:latin typeface="Cambria Math" panose="02040503050406030204" pitchFamily="18" charset="0"/>
                          </a:rPr>
                          <m:t>𝟑𝟑𝟖</m:t>
                        </m:r>
                      </m:oMath>
                    </m:oMathPara>
                  </a14:m>
                  <a:endParaRPr lang="en-GB" sz="2000" b="1" dirty="0">
                    <a:solidFill>
                      <a:srgbClr val="7030A0"/>
                    </a:solidFill>
                  </a:endParaRPr>
                </a:p>
              </p:txBody>
            </p:sp>
          </mc:Choice>
          <mc:Fallback xmlns="">
            <p:sp>
              <p:nvSpPr>
                <p:cNvPr id="13" name="TextBox 12">
                  <a:extLst>
                    <a:ext uri="{FF2B5EF4-FFF2-40B4-BE49-F238E27FC236}">
                      <a16:creationId xmlns:a16="http://schemas.microsoft.com/office/drawing/2014/main" id="{04101DFD-9642-26DD-EC77-B69FEC7C4F38}"/>
                    </a:ext>
                  </a:extLst>
                </p:cNvPr>
                <p:cNvSpPr txBox="1">
                  <a:spLocks noRot="1" noChangeAspect="1" noMove="1" noResize="1" noEditPoints="1" noAdjustHandles="1" noChangeArrowheads="1" noChangeShapeType="1" noTextEdit="1"/>
                </p:cNvSpPr>
                <p:nvPr/>
              </p:nvSpPr>
              <p:spPr>
                <a:xfrm>
                  <a:off x="5994400" y="4948727"/>
                  <a:ext cx="806631"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D1D33E1-DD28-E498-25B7-3E5821913C5A}"/>
                    </a:ext>
                  </a:extLst>
                </p:cNvPr>
                <p:cNvSpPr txBox="1"/>
                <p:nvPr/>
              </p:nvSpPr>
              <p:spPr>
                <a:xfrm>
                  <a:off x="6908800" y="3049039"/>
                  <a:ext cx="80663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dirty="0" smtClean="0">
                            <a:solidFill>
                              <a:srgbClr val="7030A0"/>
                            </a:solidFill>
                            <a:latin typeface="Cambria Math" panose="02040503050406030204" pitchFamily="18" charset="0"/>
                          </a:rPr>
                          <m:t>𝟏𝟑𝟓</m:t>
                        </m:r>
                      </m:oMath>
                    </m:oMathPara>
                  </a14:m>
                  <a:endParaRPr lang="en-GB" sz="2000" b="1" dirty="0">
                    <a:solidFill>
                      <a:srgbClr val="7030A0"/>
                    </a:solidFill>
                  </a:endParaRPr>
                </a:p>
              </p:txBody>
            </p:sp>
          </mc:Choice>
          <mc:Fallback xmlns="">
            <p:sp>
              <p:nvSpPr>
                <p:cNvPr id="14" name="TextBox 13">
                  <a:extLst>
                    <a:ext uri="{FF2B5EF4-FFF2-40B4-BE49-F238E27FC236}">
                      <a16:creationId xmlns:a16="http://schemas.microsoft.com/office/drawing/2014/main" id="{CD1D33E1-DD28-E498-25B7-3E5821913C5A}"/>
                    </a:ext>
                  </a:extLst>
                </p:cNvPr>
                <p:cNvSpPr txBox="1">
                  <a:spLocks noRot="1" noChangeAspect="1" noMove="1" noResize="1" noEditPoints="1" noAdjustHandles="1" noChangeArrowheads="1" noChangeShapeType="1" noTextEdit="1"/>
                </p:cNvSpPr>
                <p:nvPr/>
              </p:nvSpPr>
              <p:spPr>
                <a:xfrm>
                  <a:off x="6908800" y="3049039"/>
                  <a:ext cx="806631" cy="46166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2B54FC7-5C9B-3567-47BC-2D1B8B7DCEE2}"/>
                    </a:ext>
                  </a:extLst>
                </p:cNvPr>
                <p:cNvSpPr txBox="1"/>
                <p:nvPr/>
              </p:nvSpPr>
              <p:spPr>
                <a:xfrm>
                  <a:off x="1649702" y="5410392"/>
                  <a:ext cx="62228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dirty="0" smtClean="0">
                            <a:solidFill>
                              <a:srgbClr val="7030A0"/>
                            </a:solidFill>
                            <a:latin typeface="Cambria Math" panose="02040503050406030204" pitchFamily="18" charset="0"/>
                          </a:rPr>
                          <m:t>𝟏𝟖</m:t>
                        </m:r>
                      </m:oMath>
                    </m:oMathPara>
                  </a14:m>
                  <a:endParaRPr lang="en-GB" sz="2000" b="1" dirty="0">
                    <a:solidFill>
                      <a:srgbClr val="7030A0"/>
                    </a:solidFill>
                  </a:endParaRPr>
                </a:p>
              </p:txBody>
            </p:sp>
          </mc:Choice>
          <mc:Fallback xmlns="">
            <p:sp>
              <p:nvSpPr>
                <p:cNvPr id="15" name="TextBox 14">
                  <a:extLst>
                    <a:ext uri="{FF2B5EF4-FFF2-40B4-BE49-F238E27FC236}">
                      <a16:creationId xmlns:a16="http://schemas.microsoft.com/office/drawing/2014/main" id="{02B54FC7-5C9B-3567-47BC-2D1B8B7DCEE2}"/>
                    </a:ext>
                  </a:extLst>
                </p:cNvPr>
                <p:cNvSpPr txBox="1">
                  <a:spLocks noRot="1" noChangeAspect="1" noMove="1" noResize="1" noEditPoints="1" noAdjustHandles="1" noChangeArrowheads="1" noChangeShapeType="1" noTextEdit="1"/>
                </p:cNvSpPr>
                <p:nvPr/>
              </p:nvSpPr>
              <p:spPr>
                <a:xfrm>
                  <a:off x="1649702" y="5410392"/>
                  <a:ext cx="622285" cy="461665"/>
                </a:xfrm>
                <a:prstGeom prst="rect">
                  <a:avLst/>
                </a:prstGeom>
                <a:blipFill>
                  <a:blip r:embed="rId7"/>
                  <a:stretch>
                    <a:fillRect/>
                  </a:stretch>
                </a:blipFill>
              </p:spPr>
              <p:txBody>
                <a:bodyPr/>
                <a:lstStyle/>
                <a:p>
                  <a:r>
                    <a:rPr lang="en-GB">
                      <a:noFill/>
                    </a:rPr>
                    <a:t> </a:t>
                  </a:r>
                </a:p>
              </p:txBody>
            </p:sp>
          </mc:Fallback>
        </mc:AlternateContent>
        <p:cxnSp>
          <p:nvCxnSpPr>
            <p:cNvPr id="17" name="Straight Arrow Connector 16">
              <a:extLst>
                <a:ext uri="{FF2B5EF4-FFF2-40B4-BE49-F238E27FC236}">
                  <a16:creationId xmlns:a16="http://schemas.microsoft.com/office/drawing/2014/main" id="{82DC1329-1068-52FB-4398-09088E289068}"/>
                </a:ext>
              </a:extLst>
            </p:cNvPr>
            <p:cNvCxnSpPr>
              <a:cxnSpLocks/>
            </p:cNvCxnSpPr>
            <p:nvPr/>
          </p:nvCxnSpPr>
          <p:spPr>
            <a:xfrm flipV="1">
              <a:off x="2298700" y="5562600"/>
              <a:ext cx="344854" cy="508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4CDE43B-2309-ECB1-0EB4-2827F1FFD154}"/>
                    </a:ext>
                  </a:extLst>
                </p:cNvPr>
                <p:cNvSpPr txBox="1"/>
                <p:nvPr/>
              </p:nvSpPr>
              <p:spPr>
                <a:xfrm rot="20213936">
                  <a:off x="4493333" y="4011033"/>
                  <a:ext cx="5132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dirty="0" smtClean="0">
                            <a:solidFill>
                              <a:srgbClr val="C00000"/>
                            </a:solidFill>
                            <a:latin typeface="Cambria Math" panose="02040503050406030204" pitchFamily="18" charset="0"/>
                          </a:rPr>
                          <m:t>𝟓𝟐</m:t>
                        </m:r>
                      </m:oMath>
                    </m:oMathPara>
                  </a14:m>
                  <a:endParaRPr lang="en-GB" sz="1600" b="1" dirty="0">
                    <a:solidFill>
                      <a:srgbClr val="C00000"/>
                    </a:solidFill>
                  </a:endParaRPr>
                </a:p>
              </p:txBody>
            </p:sp>
          </mc:Choice>
          <mc:Fallback xmlns="">
            <p:sp>
              <p:nvSpPr>
                <p:cNvPr id="19" name="TextBox 18">
                  <a:extLst>
                    <a:ext uri="{FF2B5EF4-FFF2-40B4-BE49-F238E27FC236}">
                      <a16:creationId xmlns:a16="http://schemas.microsoft.com/office/drawing/2014/main" id="{74CDE43B-2309-ECB1-0EB4-2827F1FFD154}"/>
                    </a:ext>
                  </a:extLst>
                </p:cNvPr>
                <p:cNvSpPr txBox="1">
                  <a:spLocks noRot="1" noChangeAspect="1" noMove="1" noResize="1" noEditPoints="1" noAdjustHandles="1" noChangeArrowheads="1" noChangeShapeType="1" noTextEdit="1"/>
                </p:cNvSpPr>
                <p:nvPr/>
              </p:nvSpPr>
              <p:spPr>
                <a:xfrm rot="20213936">
                  <a:off x="4493333" y="4011033"/>
                  <a:ext cx="513281"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B0CC5A5-EBDA-B2DD-6A3D-8FE29D375080}"/>
                    </a:ext>
                  </a:extLst>
                </p:cNvPr>
                <p:cNvSpPr txBox="1"/>
                <p:nvPr/>
              </p:nvSpPr>
              <p:spPr>
                <a:xfrm rot="2121979">
                  <a:off x="6782091" y="3555028"/>
                  <a:ext cx="5132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dirty="0" smtClean="0">
                            <a:solidFill>
                              <a:srgbClr val="C00000"/>
                            </a:solidFill>
                            <a:latin typeface="Cambria Math" panose="02040503050406030204" pitchFamily="18" charset="0"/>
                          </a:rPr>
                          <m:t>𝟏𝟓</m:t>
                        </m:r>
                      </m:oMath>
                    </m:oMathPara>
                  </a14:m>
                  <a:endParaRPr lang="en-GB" sz="1600" b="1" dirty="0">
                    <a:solidFill>
                      <a:srgbClr val="C00000"/>
                    </a:solidFill>
                  </a:endParaRPr>
                </a:p>
              </p:txBody>
            </p:sp>
          </mc:Choice>
          <mc:Fallback xmlns="">
            <p:sp>
              <p:nvSpPr>
                <p:cNvPr id="20" name="TextBox 19">
                  <a:extLst>
                    <a:ext uri="{FF2B5EF4-FFF2-40B4-BE49-F238E27FC236}">
                      <a16:creationId xmlns:a16="http://schemas.microsoft.com/office/drawing/2014/main" id="{FB0CC5A5-EBDA-B2DD-6A3D-8FE29D375080}"/>
                    </a:ext>
                  </a:extLst>
                </p:cNvPr>
                <p:cNvSpPr txBox="1">
                  <a:spLocks noRot="1" noChangeAspect="1" noMove="1" noResize="1" noEditPoints="1" noAdjustHandles="1" noChangeArrowheads="1" noChangeShapeType="1" noTextEdit="1"/>
                </p:cNvSpPr>
                <p:nvPr/>
              </p:nvSpPr>
              <p:spPr>
                <a:xfrm rot="2121979">
                  <a:off x="6782091" y="3555028"/>
                  <a:ext cx="513282" cy="369332"/>
                </a:xfrm>
                <a:prstGeom prst="rect">
                  <a:avLst/>
                </a:prstGeom>
                <a:blipFill>
                  <a:blip r:embed="rId9"/>
                  <a:stretch>
                    <a:fillRect/>
                  </a:stretch>
                </a:blipFill>
              </p:spPr>
              <p:txBody>
                <a:bodyPr/>
                <a:lstStyle/>
                <a:p>
                  <a:r>
                    <a:rPr lang="en-GB">
                      <a:noFill/>
                    </a:rPr>
                    <a:t> </a:t>
                  </a:r>
                </a:p>
              </p:txBody>
            </p:sp>
          </mc:Fallback>
        </mc:AlternateContent>
        <p:grpSp>
          <p:nvGrpSpPr>
            <p:cNvPr id="28" name="Group 27">
              <a:extLst>
                <a:ext uri="{FF2B5EF4-FFF2-40B4-BE49-F238E27FC236}">
                  <a16:creationId xmlns:a16="http://schemas.microsoft.com/office/drawing/2014/main" id="{A14E63C7-0696-24D4-8D0D-C765C3D5D3C2}"/>
                </a:ext>
              </a:extLst>
            </p:cNvPr>
            <p:cNvGrpSpPr/>
            <p:nvPr/>
          </p:nvGrpSpPr>
          <p:grpSpPr>
            <a:xfrm>
              <a:off x="5058490" y="2653145"/>
              <a:ext cx="666038" cy="1066446"/>
              <a:chOff x="5058490" y="2653145"/>
              <a:chExt cx="666038" cy="1066446"/>
            </a:xfrm>
          </p:grpSpPr>
          <p:cxnSp>
            <p:nvCxnSpPr>
              <p:cNvPr id="22" name="Straight Arrow Connector 21">
                <a:extLst>
                  <a:ext uri="{FF2B5EF4-FFF2-40B4-BE49-F238E27FC236}">
                    <a16:creationId xmlns:a16="http://schemas.microsoft.com/office/drawing/2014/main" id="{18FDFC27-F224-DC43-680B-EF3517BC6DF2}"/>
                  </a:ext>
                </a:extLst>
              </p:cNvPr>
              <p:cNvCxnSpPr/>
              <p:nvPr/>
            </p:nvCxnSpPr>
            <p:spPr>
              <a:xfrm>
                <a:off x="5058490" y="2653145"/>
                <a:ext cx="488532" cy="1066446"/>
              </a:xfrm>
              <a:prstGeom prst="straightConnector1">
                <a:avLst/>
              </a:prstGeom>
              <a:ln>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AFB7AA9-856E-2136-9351-12D32A9C2141}"/>
                      </a:ext>
                    </a:extLst>
                  </p:cNvPr>
                  <p:cNvSpPr txBox="1"/>
                  <p:nvPr/>
                </p:nvSpPr>
                <p:spPr>
                  <a:xfrm rot="20213936">
                    <a:off x="5211247" y="2938953"/>
                    <a:ext cx="5132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dirty="0" smtClean="0">
                              <a:solidFill>
                                <a:srgbClr val="C00000"/>
                              </a:solidFill>
                              <a:latin typeface="Cambria Math" panose="02040503050406030204" pitchFamily="18" charset="0"/>
                            </a:rPr>
                            <m:t>𝟏𝟑</m:t>
                          </m:r>
                        </m:oMath>
                      </m:oMathPara>
                    </a14:m>
                    <a:endParaRPr lang="en-GB" sz="1600" b="1" dirty="0">
                      <a:solidFill>
                        <a:srgbClr val="C00000"/>
                      </a:solidFill>
                    </a:endParaRPr>
                  </a:p>
                </p:txBody>
              </p:sp>
            </mc:Choice>
            <mc:Fallback xmlns="">
              <p:sp>
                <p:nvSpPr>
                  <p:cNvPr id="23" name="TextBox 22">
                    <a:extLst>
                      <a:ext uri="{FF2B5EF4-FFF2-40B4-BE49-F238E27FC236}">
                        <a16:creationId xmlns:a16="http://schemas.microsoft.com/office/drawing/2014/main" id="{5AFB7AA9-856E-2136-9351-12D32A9C2141}"/>
                      </a:ext>
                    </a:extLst>
                  </p:cNvPr>
                  <p:cNvSpPr txBox="1">
                    <a:spLocks noRot="1" noChangeAspect="1" noMove="1" noResize="1" noEditPoints="1" noAdjustHandles="1" noChangeArrowheads="1" noChangeShapeType="1" noTextEdit="1"/>
                  </p:cNvSpPr>
                  <p:nvPr/>
                </p:nvSpPr>
                <p:spPr>
                  <a:xfrm rot="20213936">
                    <a:off x="5211247" y="2938953"/>
                    <a:ext cx="513281" cy="369332"/>
                  </a:xfrm>
                  <a:prstGeom prst="rect">
                    <a:avLst/>
                  </a:prstGeom>
                  <a:blipFill>
                    <a:blip r:embed="rId10"/>
                    <a:stretch>
                      <a:fillRect/>
                    </a:stretch>
                  </a:blipFill>
                </p:spPr>
                <p:txBody>
                  <a:bodyPr/>
                  <a:lstStyle/>
                  <a:p>
                    <a:r>
                      <a:rPr lang="en-GB">
                        <a:noFill/>
                      </a:rPr>
                      <a:t> </a:t>
                    </a:r>
                  </a:p>
                </p:txBody>
              </p:sp>
            </mc:Fallback>
          </mc:AlternateContent>
        </p:grpSp>
        <p:grpSp>
          <p:nvGrpSpPr>
            <p:cNvPr id="32" name="Group 31">
              <a:extLst>
                <a:ext uri="{FF2B5EF4-FFF2-40B4-BE49-F238E27FC236}">
                  <a16:creationId xmlns:a16="http://schemas.microsoft.com/office/drawing/2014/main" id="{67FD8CD1-71BC-4F13-EA0A-237505F2F4E2}"/>
                </a:ext>
              </a:extLst>
            </p:cNvPr>
            <p:cNvGrpSpPr/>
            <p:nvPr/>
          </p:nvGrpSpPr>
          <p:grpSpPr>
            <a:xfrm>
              <a:off x="7354447" y="2570295"/>
              <a:ext cx="1082971" cy="1258354"/>
              <a:chOff x="7354447" y="2570295"/>
              <a:chExt cx="1082971" cy="1258354"/>
            </a:xfrm>
          </p:grpSpPr>
          <p:cxnSp>
            <p:nvCxnSpPr>
              <p:cNvPr id="24" name="Straight Arrow Connector 23">
                <a:extLst>
                  <a:ext uri="{FF2B5EF4-FFF2-40B4-BE49-F238E27FC236}">
                    <a16:creationId xmlns:a16="http://schemas.microsoft.com/office/drawing/2014/main" id="{A06A929E-1928-5596-28DE-B3E86970394F}"/>
                  </a:ext>
                </a:extLst>
              </p:cNvPr>
              <p:cNvCxnSpPr>
                <a:cxnSpLocks/>
              </p:cNvCxnSpPr>
              <p:nvPr/>
            </p:nvCxnSpPr>
            <p:spPr>
              <a:xfrm rot="-240000" flipH="1">
                <a:off x="7354447" y="2570295"/>
                <a:ext cx="1082971" cy="1258354"/>
              </a:xfrm>
              <a:prstGeom prst="straightConnector1">
                <a:avLst/>
              </a:prstGeom>
              <a:ln>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B0EBD7D-8254-BD52-F97E-0DD058C9D1B3}"/>
                      </a:ext>
                    </a:extLst>
                  </p:cNvPr>
                  <p:cNvSpPr txBox="1"/>
                  <p:nvPr/>
                </p:nvSpPr>
                <p:spPr>
                  <a:xfrm rot="-3180000">
                    <a:off x="7835042" y="2966211"/>
                    <a:ext cx="5132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dirty="0" smtClean="0">
                              <a:solidFill>
                                <a:srgbClr val="C00000"/>
                              </a:solidFill>
                              <a:latin typeface="Cambria Math" panose="02040503050406030204" pitchFamily="18" charset="0"/>
                            </a:rPr>
                            <m:t>𝟏𝟖</m:t>
                          </m:r>
                        </m:oMath>
                      </m:oMathPara>
                    </a14:m>
                    <a:endParaRPr lang="en-GB" sz="1600" b="1" dirty="0">
                      <a:solidFill>
                        <a:srgbClr val="C00000"/>
                      </a:solidFill>
                    </a:endParaRPr>
                  </a:p>
                </p:txBody>
              </p:sp>
            </mc:Choice>
            <mc:Fallback xmlns="">
              <p:sp>
                <p:nvSpPr>
                  <p:cNvPr id="27" name="TextBox 26">
                    <a:extLst>
                      <a:ext uri="{FF2B5EF4-FFF2-40B4-BE49-F238E27FC236}">
                        <a16:creationId xmlns:a16="http://schemas.microsoft.com/office/drawing/2014/main" id="{DB0EBD7D-8254-BD52-F97E-0DD058C9D1B3}"/>
                      </a:ext>
                    </a:extLst>
                  </p:cNvPr>
                  <p:cNvSpPr txBox="1">
                    <a:spLocks noRot="1" noChangeAspect="1" noMove="1" noResize="1" noEditPoints="1" noAdjustHandles="1" noChangeArrowheads="1" noChangeShapeType="1" noTextEdit="1"/>
                  </p:cNvSpPr>
                  <p:nvPr/>
                </p:nvSpPr>
                <p:spPr>
                  <a:xfrm rot="-3180000">
                    <a:off x="7835042" y="2966211"/>
                    <a:ext cx="513281" cy="369332"/>
                  </a:xfrm>
                  <a:prstGeom prst="rect">
                    <a:avLst/>
                  </a:prstGeom>
                  <a:blipFill>
                    <a:blip r:embed="rId11"/>
                    <a:stretch>
                      <a:fillRect/>
                    </a:stretch>
                  </a:blipFill>
                </p:spPr>
                <p:txBody>
                  <a:bodyPr/>
                  <a:lstStyle/>
                  <a:p>
                    <a:r>
                      <a:rPr lang="en-GB">
                        <a:noFill/>
                      </a:rPr>
                      <a:t> </a:t>
                    </a:r>
                  </a:p>
                </p:txBody>
              </p:sp>
            </mc:Fallback>
          </mc:AlternateContent>
        </p:grpSp>
        <p:grpSp>
          <p:nvGrpSpPr>
            <p:cNvPr id="29" name="Group 28">
              <a:extLst>
                <a:ext uri="{FF2B5EF4-FFF2-40B4-BE49-F238E27FC236}">
                  <a16:creationId xmlns:a16="http://schemas.microsoft.com/office/drawing/2014/main" id="{885AC03E-3867-176E-407A-EA035D70C467}"/>
                </a:ext>
              </a:extLst>
            </p:cNvPr>
            <p:cNvGrpSpPr/>
            <p:nvPr/>
          </p:nvGrpSpPr>
          <p:grpSpPr>
            <a:xfrm>
              <a:off x="5210890" y="5179599"/>
              <a:ext cx="666038" cy="1066446"/>
              <a:chOff x="5058490" y="2653145"/>
              <a:chExt cx="666038" cy="1066446"/>
            </a:xfrm>
          </p:grpSpPr>
          <p:cxnSp>
            <p:nvCxnSpPr>
              <p:cNvPr id="30" name="Straight Arrow Connector 29">
                <a:extLst>
                  <a:ext uri="{FF2B5EF4-FFF2-40B4-BE49-F238E27FC236}">
                    <a16:creationId xmlns:a16="http://schemas.microsoft.com/office/drawing/2014/main" id="{449BD972-6D44-E568-9EF0-59015BC0618E}"/>
                  </a:ext>
                </a:extLst>
              </p:cNvPr>
              <p:cNvCxnSpPr/>
              <p:nvPr/>
            </p:nvCxnSpPr>
            <p:spPr>
              <a:xfrm>
                <a:off x="5058490" y="2653145"/>
                <a:ext cx="488532" cy="1066446"/>
              </a:xfrm>
              <a:prstGeom prst="straightConnector1">
                <a:avLst/>
              </a:prstGeom>
              <a:ln>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2F148B8-9652-4C87-F2FF-6C49C502B7C6}"/>
                      </a:ext>
                    </a:extLst>
                  </p:cNvPr>
                  <p:cNvSpPr txBox="1"/>
                  <p:nvPr/>
                </p:nvSpPr>
                <p:spPr>
                  <a:xfrm rot="20213936">
                    <a:off x="5211247" y="2938953"/>
                    <a:ext cx="5132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dirty="0" smtClean="0">
                              <a:solidFill>
                                <a:srgbClr val="C00000"/>
                              </a:solidFill>
                              <a:latin typeface="Cambria Math" panose="02040503050406030204" pitchFamily="18" charset="0"/>
                            </a:rPr>
                            <m:t>𝟏𝟑</m:t>
                          </m:r>
                        </m:oMath>
                      </m:oMathPara>
                    </a14:m>
                    <a:endParaRPr lang="en-GB" sz="1600" b="1" dirty="0">
                      <a:solidFill>
                        <a:srgbClr val="C00000"/>
                      </a:solidFill>
                    </a:endParaRPr>
                  </a:p>
                </p:txBody>
              </p:sp>
            </mc:Choice>
            <mc:Fallback xmlns="">
              <p:sp>
                <p:nvSpPr>
                  <p:cNvPr id="31" name="TextBox 30">
                    <a:extLst>
                      <a:ext uri="{FF2B5EF4-FFF2-40B4-BE49-F238E27FC236}">
                        <a16:creationId xmlns:a16="http://schemas.microsoft.com/office/drawing/2014/main" id="{02F148B8-9652-4C87-F2FF-6C49C502B7C6}"/>
                      </a:ext>
                    </a:extLst>
                  </p:cNvPr>
                  <p:cNvSpPr txBox="1">
                    <a:spLocks noRot="1" noChangeAspect="1" noMove="1" noResize="1" noEditPoints="1" noAdjustHandles="1" noChangeArrowheads="1" noChangeShapeType="1" noTextEdit="1"/>
                  </p:cNvSpPr>
                  <p:nvPr/>
                </p:nvSpPr>
                <p:spPr>
                  <a:xfrm rot="20213936">
                    <a:off x="5211247" y="2938953"/>
                    <a:ext cx="513281" cy="369332"/>
                  </a:xfrm>
                  <a:prstGeom prst="rect">
                    <a:avLst/>
                  </a:prstGeom>
                  <a:blipFill>
                    <a:blip r:embed="rId12"/>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F59D06F-DE8A-4969-FC49-78BFD34CAE1B}"/>
                    </a:ext>
                  </a:extLst>
                </p:cNvPr>
                <p:cNvSpPr txBox="1"/>
                <p:nvPr/>
              </p:nvSpPr>
              <p:spPr>
                <a:xfrm>
                  <a:off x="2932028" y="6193580"/>
                  <a:ext cx="433132" cy="492443"/>
                </a:xfrm>
                <a:prstGeom prst="rect">
                  <a:avLst/>
                </a:prstGeom>
                <a:noFill/>
              </p:spPr>
              <p:txBody>
                <a:bodyPr wrap="none" rtlCol="0">
                  <a:spAutoFit/>
                </a:bodyPr>
                <a:lstStyle/>
                <a:p>
                  <a14:m>
                    <m:oMath xmlns:m="http://schemas.openxmlformats.org/officeDocument/2006/math">
                      <m:f>
                        <m:fPr>
                          <m:ctrlPr>
                            <a:rPr lang="en-GB" b="1" i="1" dirty="0" smtClean="0">
                              <a:solidFill>
                                <a:srgbClr val="C00000"/>
                              </a:solidFill>
                              <a:latin typeface="Cambria Math" panose="02040503050406030204" pitchFamily="18" charset="0"/>
                            </a:rPr>
                          </m:ctrlPr>
                        </m:fPr>
                        <m:num>
                          <m:r>
                            <a:rPr lang="en-GB" b="1" i="1" dirty="0" smtClean="0">
                              <a:solidFill>
                                <a:srgbClr val="C00000"/>
                              </a:solidFill>
                              <a:latin typeface="Cambria Math" panose="02040503050406030204" pitchFamily="18" charset="0"/>
                            </a:rPr>
                            <m:t>𝟏𝟐</m:t>
                          </m:r>
                        </m:num>
                        <m:den>
                          <m:r>
                            <a:rPr lang="en-GB" b="1" i="1" dirty="0" smtClean="0">
                              <a:solidFill>
                                <a:srgbClr val="C00000"/>
                              </a:solidFill>
                              <a:latin typeface="Cambria Math" panose="02040503050406030204" pitchFamily="18" charset="0"/>
                            </a:rPr>
                            <m:t>𝟓</m:t>
                          </m:r>
                        </m:den>
                      </m:f>
                    </m:oMath>
                  </a14:m>
                  <a:r>
                    <a:rPr lang="en-GB" sz="1600" b="1" dirty="0">
                      <a:solidFill>
                        <a:srgbClr val="C00000"/>
                      </a:solidFill>
                    </a:rPr>
                    <a:t> </a:t>
                  </a:r>
                </a:p>
              </p:txBody>
            </p:sp>
          </mc:Choice>
          <mc:Fallback xmlns="">
            <p:sp>
              <p:nvSpPr>
                <p:cNvPr id="35" name="TextBox 34">
                  <a:extLst>
                    <a:ext uri="{FF2B5EF4-FFF2-40B4-BE49-F238E27FC236}">
                      <a16:creationId xmlns:a16="http://schemas.microsoft.com/office/drawing/2014/main" id="{0F59D06F-DE8A-4969-FC49-78BFD34CAE1B}"/>
                    </a:ext>
                  </a:extLst>
                </p:cNvPr>
                <p:cNvSpPr txBox="1">
                  <a:spLocks noRot="1" noChangeAspect="1" noMove="1" noResize="1" noEditPoints="1" noAdjustHandles="1" noChangeArrowheads="1" noChangeShapeType="1" noTextEdit="1"/>
                </p:cNvSpPr>
                <p:nvPr/>
              </p:nvSpPr>
              <p:spPr>
                <a:xfrm>
                  <a:off x="2932028" y="6193580"/>
                  <a:ext cx="433132" cy="492443"/>
                </a:xfrm>
                <a:prstGeom prst="rect">
                  <a:avLst/>
                </a:prstGeom>
                <a:blipFill>
                  <a:blip r:embed="rId13"/>
                  <a:stretch>
                    <a:fillRect b="-2469"/>
                  </a:stretch>
                </a:blipFill>
              </p:spPr>
              <p:txBody>
                <a:bodyPr/>
                <a:lstStyle/>
                <a:p>
                  <a:r>
                    <a:rPr lang="en-GB">
                      <a:noFill/>
                    </a:rPr>
                    <a:t> </a:t>
                  </a:r>
                </a:p>
              </p:txBody>
            </p:sp>
          </mc:Fallback>
        </mc:AlternateContent>
        <p:cxnSp>
          <p:nvCxnSpPr>
            <p:cNvPr id="36" name="Straight Arrow Connector 35">
              <a:extLst>
                <a:ext uri="{FF2B5EF4-FFF2-40B4-BE49-F238E27FC236}">
                  <a16:creationId xmlns:a16="http://schemas.microsoft.com/office/drawing/2014/main" id="{27691EF8-0F85-0651-F8A6-E120EB0FC6BA}"/>
                </a:ext>
              </a:extLst>
            </p:cNvPr>
            <p:cNvCxnSpPr>
              <a:cxnSpLocks/>
            </p:cNvCxnSpPr>
            <p:nvPr/>
          </p:nvCxnSpPr>
          <p:spPr>
            <a:xfrm flipH="1">
              <a:off x="3122996" y="5568122"/>
              <a:ext cx="168568" cy="226019"/>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5479CA9-B285-3088-BB71-B9546645E87E}"/>
                </a:ext>
              </a:extLst>
            </p:cNvPr>
            <p:cNvCxnSpPr>
              <a:cxnSpLocks/>
            </p:cNvCxnSpPr>
            <p:nvPr/>
          </p:nvCxnSpPr>
          <p:spPr>
            <a:xfrm flipH="1">
              <a:off x="2821620" y="5982253"/>
              <a:ext cx="168568" cy="226019"/>
            </a:xfrm>
            <a:prstGeom prst="straightConnector1">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FBA9DD7-832E-7966-FEF6-076A0B51E6E2}"/>
                </a:ext>
              </a:extLst>
            </p:cNvPr>
            <p:cNvCxnSpPr/>
            <p:nvPr/>
          </p:nvCxnSpPr>
          <p:spPr>
            <a:xfrm flipH="1" flipV="1">
              <a:off x="3067878" y="5920626"/>
              <a:ext cx="55118" cy="24163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A6F2ABBE-F958-B486-1D9D-7A0E9E89C999}"/>
              </a:ext>
            </a:extLst>
          </p:cNvPr>
          <p:cNvSpPr/>
          <p:nvPr/>
        </p:nvSpPr>
        <p:spPr>
          <a:xfrm>
            <a:off x="7071862" y="5654496"/>
            <a:ext cx="47625" cy="476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2C2CCFA6-36DD-DBFA-5B1F-0509764A9457}"/>
              </a:ext>
            </a:extLst>
          </p:cNvPr>
          <p:cNvSpPr/>
          <p:nvPr/>
        </p:nvSpPr>
        <p:spPr>
          <a:xfrm>
            <a:off x="2196142" y="5100675"/>
            <a:ext cx="47625" cy="476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5DCC74DB-3855-BF39-1939-99294FDB69CE}"/>
              </a:ext>
            </a:extLst>
          </p:cNvPr>
          <p:cNvSpPr/>
          <p:nvPr/>
        </p:nvSpPr>
        <p:spPr>
          <a:xfrm>
            <a:off x="7533132" y="1886249"/>
            <a:ext cx="47625" cy="476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D8A1372B-002E-169D-59C2-49FE7E8E4735}"/>
              </a:ext>
            </a:extLst>
          </p:cNvPr>
          <p:cNvGrpSpPr/>
          <p:nvPr/>
        </p:nvGrpSpPr>
        <p:grpSpPr>
          <a:xfrm>
            <a:off x="4883679" y="870030"/>
            <a:ext cx="3834704" cy="2188856"/>
            <a:chOff x="4883679" y="870030"/>
            <a:chExt cx="3834704" cy="2188856"/>
          </a:xfrm>
        </p:grpSpPr>
        <p:sp>
          <p:nvSpPr>
            <p:cNvPr id="5" name="TextBox 4">
              <a:extLst>
                <a:ext uri="{FF2B5EF4-FFF2-40B4-BE49-F238E27FC236}">
                  <a16:creationId xmlns:a16="http://schemas.microsoft.com/office/drawing/2014/main" id="{CF8372EC-CD5F-E4F0-CAE5-B574636806C8}"/>
                </a:ext>
              </a:extLst>
            </p:cNvPr>
            <p:cNvSpPr txBox="1"/>
            <p:nvPr/>
          </p:nvSpPr>
          <p:spPr>
            <a:xfrm>
              <a:off x="4883679" y="870030"/>
              <a:ext cx="3834704" cy="369332"/>
            </a:xfrm>
            <a:prstGeom prst="rect">
              <a:avLst/>
            </a:prstGeom>
            <a:noFill/>
          </p:spPr>
          <p:txBody>
            <a:bodyPr wrap="none" rtlCol="0">
              <a:spAutoFit/>
            </a:bodyPr>
            <a:lstStyle/>
            <a:p>
              <a:r>
                <a:rPr lang="en-GB" dirty="0">
                  <a:latin typeface="Comic Sans MS" panose="030F0702030302020204" pitchFamily="66" charset="0"/>
                </a:rPr>
                <a:t>Perpendicular heights of triangles</a:t>
              </a:r>
            </a:p>
          </p:txBody>
        </p:sp>
        <p:sp>
          <p:nvSpPr>
            <p:cNvPr id="8" name="Free-form: Shape 7">
              <a:extLst>
                <a:ext uri="{FF2B5EF4-FFF2-40B4-BE49-F238E27FC236}">
                  <a16:creationId xmlns:a16="http://schemas.microsoft.com/office/drawing/2014/main" id="{5F615495-B161-6A53-2D7F-ABFAAED5BE8B}"/>
                </a:ext>
              </a:extLst>
            </p:cNvPr>
            <p:cNvSpPr/>
            <p:nvPr/>
          </p:nvSpPr>
          <p:spPr>
            <a:xfrm>
              <a:off x="5660571" y="1240971"/>
              <a:ext cx="544286" cy="1817915"/>
            </a:xfrm>
            <a:custGeom>
              <a:avLst/>
              <a:gdLst>
                <a:gd name="connsiteX0" fmla="*/ 544286 w 544286"/>
                <a:gd name="connsiteY0" fmla="*/ 0 h 1817915"/>
                <a:gd name="connsiteX1" fmla="*/ 381000 w 544286"/>
                <a:gd name="connsiteY1" fmla="*/ 1360715 h 1817915"/>
                <a:gd name="connsiteX2" fmla="*/ 0 w 544286"/>
                <a:gd name="connsiteY2" fmla="*/ 1817915 h 1817915"/>
              </a:gdLst>
              <a:ahLst/>
              <a:cxnLst>
                <a:cxn ang="0">
                  <a:pos x="connsiteX0" y="connsiteY0"/>
                </a:cxn>
                <a:cxn ang="0">
                  <a:pos x="connsiteX1" y="connsiteY1"/>
                </a:cxn>
                <a:cxn ang="0">
                  <a:pos x="connsiteX2" y="connsiteY2"/>
                </a:cxn>
              </a:cxnLst>
              <a:rect l="l" t="t" r="r" b="b"/>
              <a:pathLst>
                <a:path w="544286" h="1817915">
                  <a:moveTo>
                    <a:pt x="544286" y="0"/>
                  </a:moveTo>
                  <a:cubicBezTo>
                    <a:pt x="508000" y="528864"/>
                    <a:pt x="471714" y="1057729"/>
                    <a:pt x="381000" y="1360715"/>
                  </a:cubicBezTo>
                  <a:cubicBezTo>
                    <a:pt x="290286" y="1663701"/>
                    <a:pt x="145143" y="1740808"/>
                    <a:pt x="0" y="181791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AA77DD6-0F04-32E4-9ACE-24791F9E5DEB}"/>
                </a:ext>
              </a:extLst>
            </p:cNvPr>
            <p:cNvSpPr/>
            <p:nvPr/>
          </p:nvSpPr>
          <p:spPr>
            <a:xfrm flipH="1">
              <a:off x="6238997" y="1229138"/>
              <a:ext cx="1664032" cy="1817915"/>
            </a:xfrm>
            <a:custGeom>
              <a:avLst/>
              <a:gdLst>
                <a:gd name="connsiteX0" fmla="*/ 544286 w 544286"/>
                <a:gd name="connsiteY0" fmla="*/ 0 h 1817915"/>
                <a:gd name="connsiteX1" fmla="*/ 381000 w 544286"/>
                <a:gd name="connsiteY1" fmla="*/ 1360715 h 1817915"/>
                <a:gd name="connsiteX2" fmla="*/ 0 w 544286"/>
                <a:gd name="connsiteY2" fmla="*/ 1817915 h 1817915"/>
              </a:gdLst>
              <a:ahLst/>
              <a:cxnLst>
                <a:cxn ang="0">
                  <a:pos x="connsiteX0" y="connsiteY0"/>
                </a:cxn>
                <a:cxn ang="0">
                  <a:pos x="connsiteX1" y="connsiteY1"/>
                </a:cxn>
                <a:cxn ang="0">
                  <a:pos x="connsiteX2" y="connsiteY2"/>
                </a:cxn>
              </a:cxnLst>
              <a:rect l="l" t="t" r="r" b="b"/>
              <a:pathLst>
                <a:path w="544286" h="1817915">
                  <a:moveTo>
                    <a:pt x="544286" y="0"/>
                  </a:moveTo>
                  <a:cubicBezTo>
                    <a:pt x="508000" y="528864"/>
                    <a:pt x="471714" y="1057729"/>
                    <a:pt x="381000" y="1360715"/>
                  </a:cubicBezTo>
                  <a:cubicBezTo>
                    <a:pt x="290286" y="1663701"/>
                    <a:pt x="145143" y="1740808"/>
                    <a:pt x="0" y="181791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6771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6" end="6"/>
                                            </p:txEl>
                                          </p:spTgt>
                                        </p:tgtEl>
                                        <p:attrNameLst>
                                          <p:attrName>style.visibility</p:attrName>
                                        </p:attrNameLst>
                                      </p:cBhvr>
                                      <p:to>
                                        <p:strVal val="visible"/>
                                      </p:to>
                                    </p:set>
                                    <p:animEffect transition="in" filter="fade">
                                      <p:cBhvr>
                                        <p:cTn id="12" dur="500"/>
                                        <p:tgtEl>
                                          <p:spTgt spid="10">
                                            <p:txEl>
                                              <p:pRg st="6" end="6"/>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animEffect transition="in" filter="fade">
                                      <p:cBhvr>
                                        <p:cTn id="15" dur="500"/>
                                        <p:tgtEl>
                                          <p:spTgt spid="10">
                                            <p:txEl>
                                              <p:pRg st="7" end="7"/>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1CC3A-C258-43D9-1EEA-796CE4EAD1FD}"/>
              </a:ext>
            </a:extLst>
          </p:cNvPr>
          <p:cNvPicPr>
            <a:picLocks noChangeAspect="1"/>
          </p:cNvPicPr>
          <p:nvPr/>
        </p:nvPicPr>
        <p:blipFill>
          <a:blip r:embed="rId2"/>
          <a:stretch>
            <a:fillRect/>
          </a:stretch>
        </p:blipFill>
        <p:spPr>
          <a:xfrm>
            <a:off x="45327" y="982849"/>
            <a:ext cx="9053345" cy="5875529"/>
          </a:xfrm>
          <a:prstGeom prst="rect">
            <a:avLst/>
          </a:prstGeom>
        </p:spPr>
      </p:pic>
      <p:sp>
        <p:nvSpPr>
          <p:cNvPr id="6" name="TextBox 5">
            <a:extLst>
              <a:ext uri="{FF2B5EF4-FFF2-40B4-BE49-F238E27FC236}">
                <a16:creationId xmlns:a16="http://schemas.microsoft.com/office/drawing/2014/main" id="{2072A4A9-7D69-F770-8011-1577D654A339}"/>
              </a:ext>
            </a:extLst>
          </p:cNvPr>
          <p:cNvSpPr txBox="1"/>
          <p:nvPr/>
        </p:nvSpPr>
        <p:spPr>
          <a:xfrm>
            <a:off x="10801" y="0"/>
            <a:ext cx="9122398" cy="1077218"/>
          </a:xfrm>
          <a:prstGeom prst="rect">
            <a:avLst/>
          </a:prstGeom>
          <a:noFill/>
        </p:spPr>
        <p:txBody>
          <a:bodyPr wrap="square" rtlCol="0">
            <a:spAutoFit/>
          </a:bodyPr>
          <a:lstStyle/>
          <a:p>
            <a:r>
              <a:rPr lang="en-GB" sz="3200" dirty="0">
                <a:latin typeface="Comic Sans MS" panose="030F0702030302020204" pitchFamily="66" charset="0"/>
              </a:rPr>
              <a:t>Given that the vertices lie on a grid you could have used Pick’s Theorem!</a:t>
            </a:r>
          </a:p>
        </p:txBody>
      </p:sp>
    </p:spTree>
    <p:extLst>
      <p:ext uri="{BB962C8B-B14F-4D97-AF65-F5344CB8AC3E}">
        <p14:creationId xmlns:p14="http://schemas.microsoft.com/office/powerpoint/2010/main" val="169768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12CF-1B89-D908-B9F0-0090A171812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B5660B9-69C7-D83E-E675-8EDB2519DC5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83322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354584"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L</a:t>
            </a:r>
            <a:endParaRPr lang="en-GB" sz="2400" u="sng" dirty="0">
              <a:latin typeface="Comic Sans MS" panose="030F0702030302020204" pitchFamily="66" charset="0"/>
            </a:endParaRP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274440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to Teacher - 1</a:t>
            </a:r>
          </a:p>
        </p:txBody>
      </p:sp>
      <p:sp>
        <p:nvSpPr>
          <p:cNvPr id="3" name="Content Placeholder 2"/>
          <p:cNvSpPr>
            <a:spLocks noGrp="1"/>
          </p:cNvSpPr>
          <p:nvPr>
            <p:ph idx="1"/>
          </p:nvPr>
        </p:nvSpPr>
        <p:spPr>
          <a:xfrm>
            <a:off x="457200" y="1600200"/>
            <a:ext cx="8229600" cy="5100145"/>
          </a:xfrm>
        </p:spPr>
        <p:txBody>
          <a:bodyPr>
            <a:normAutofit/>
          </a:bodyPr>
          <a:lstStyle/>
          <a:p>
            <a:r>
              <a:rPr lang="en-GB" dirty="0"/>
              <a:t>It is useful to get the pupils to insert a chart of their survey plot.</a:t>
            </a:r>
          </a:p>
          <a:p>
            <a:pPr lvl="1"/>
            <a:r>
              <a:rPr lang="en-GB" dirty="0"/>
              <a:t>Just highlight the coordinates</a:t>
            </a:r>
          </a:p>
          <a:p>
            <a:pPr lvl="1"/>
            <a:r>
              <a:rPr lang="en-GB" dirty="0"/>
              <a:t>Insert scatter chart (with points joined by straight lines)</a:t>
            </a:r>
          </a:p>
          <a:p>
            <a:pPr lvl="1"/>
            <a:r>
              <a:rPr lang="en-GB" dirty="0"/>
              <a:t>They should now see a representation of their </a:t>
            </a:r>
            <a:r>
              <a:rPr lang="en-GB" dirty="0" err="1"/>
              <a:t>worksheeet</a:t>
            </a:r>
            <a:r>
              <a:rPr lang="en-GB" dirty="0"/>
              <a:t>.</a:t>
            </a:r>
          </a:p>
          <a:p>
            <a:r>
              <a:rPr lang="en-GB" dirty="0"/>
              <a:t>Use the </a:t>
            </a:r>
            <a:r>
              <a:rPr lang="en-GB" dirty="0" err="1"/>
              <a:t>Geogebra</a:t>
            </a:r>
            <a:r>
              <a:rPr lang="en-GB" dirty="0"/>
              <a:t> file to explain how the polygons were constructed.  Press the buttons, it is all self-explanatory, I hope.</a:t>
            </a:r>
          </a:p>
        </p:txBody>
      </p:sp>
    </p:spTree>
    <p:extLst>
      <p:ext uri="{BB962C8B-B14F-4D97-AF65-F5344CB8AC3E}">
        <p14:creationId xmlns:p14="http://schemas.microsoft.com/office/powerpoint/2010/main" val="374136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to Teacher - 2</a:t>
            </a:r>
          </a:p>
        </p:txBody>
      </p:sp>
      <p:sp>
        <p:nvSpPr>
          <p:cNvPr id="3" name="Content Placeholder 2"/>
          <p:cNvSpPr>
            <a:spLocks noGrp="1"/>
          </p:cNvSpPr>
          <p:nvPr>
            <p:ph idx="1"/>
          </p:nvPr>
        </p:nvSpPr>
        <p:spPr>
          <a:xfrm>
            <a:off x="457200" y="1600200"/>
            <a:ext cx="8229600" cy="5100145"/>
          </a:xfrm>
        </p:spPr>
        <p:txBody>
          <a:bodyPr>
            <a:normAutofit/>
          </a:bodyPr>
          <a:lstStyle/>
          <a:p>
            <a:r>
              <a:rPr lang="en-GB" dirty="0"/>
              <a:t>If a pupil gets a close, but incorrect answer it is probably due to copying down the formula by one cell too many.  The last coordinates (the same as the first coordinates) should have no formula next to it.</a:t>
            </a:r>
          </a:p>
        </p:txBody>
      </p:sp>
    </p:spTree>
    <p:extLst>
      <p:ext uri="{BB962C8B-B14F-4D97-AF65-F5344CB8AC3E}">
        <p14:creationId xmlns:p14="http://schemas.microsoft.com/office/powerpoint/2010/main" val="261649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9790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409086"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A</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Tree>
    <p:extLst>
      <p:ext uri="{BB962C8B-B14F-4D97-AF65-F5344CB8AC3E}">
        <p14:creationId xmlns:p14="http://schemas.microsoft.com/office/powerpoint/2010/main" val="21362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378630"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B</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46201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370614"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C</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77027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407484"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D</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316616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377026"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E</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66251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372218"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F</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170862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394660"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G</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125735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23418836"/>
              </p:ext>
            </p:extLst>
          </p:nvPr>
        </p:nvGraphicFramePr>
        <p:xfrm>
          <a:off x="483441" y="316880"/>
          <a:ext cx="6185340" cy="6178512"/>
        </p:xfrm>
        <a:graphic>
          <a:graphicData uri="http://schemas.openxmlformats.org/drawingml/2006/table">
            <a:tbl>
              <a:tblPr firstRow="1" bandRow="1">
                <a:tableStyleId>{5940675A-B579-460E-94D1-54222C63F5DA}</a:tableStyleId>
              </a:tblPr>
              <a:tblGrid>
                <a:gridCol w="515445">
                  <a:extLst>
                    <a:ext uri="{9D8B030D-6E8A-4147-A177-3AD203B41FA5}">
                      <a16:colId xmlns:a16="http://schemas.microsoft.com/office/drawing/2014/main" val="20000"/>
                    </a:ext>
                  </a:extLst>
                </a:gridCol>
                <a:gridCol w="515445">
                  <a:extLst>
                    <a:ext uri="{9D8B030D-6E8A-4147-A177-3AD203B41FA5}">
                      <a16:colId xmlns:a16="http://schemas.microsoft.com/office/drawing/2014/main" val="20001"/>
                    </a:ext>
                  </a:extLst>
                </a:gridCol>
                <a:gridCol w="515445">
                  <a:extLst>
                    <a:ext uri="{9D8B030D-6E8A-4147-A177-3AD203B41FA5}">
                      <a16:colId xmlns:a16="http://schemas.microsoft.com/office/drawing/2014/main" val="20002"/>
                    </a:ext>
                  </a:extLst>
                </a:gridCol>
                <a:gridCol w="515445">
                  <a:extLst>
                    <a:ext uri="{9D8B030D-6E8A-4147-A177-3AD203B41FA5}">
                      <a16:colId xmlns:a16="http://schemas.microsoft.com/office/drawing/2014/main" val="20003"/>
                    </a:ext>
                  </a:extLst>
                </a:gridCol>
                <a:gridCol w="515445">
                  <a:extLst>
                    <a:ext uri="{9D8B030D-6E8A-4147-A177-3AD203B41FA5}">
                      <a16:colId xmlns:a16="http://schemas.microsoft.com/office/drawing/2014/main" val="20004"/>
                    </a:ext>
                  </a:extLst>
                </a:gridCol>
                <a:gridCol w="515445">
                  <a:extLst>
                    <a:ext uri="{9D8B030D-6E8A-4147-A177-3AD203B41FA5}">
                      <a16:colId xmlns:a16="http://schemas.microsoft.com/office/drawing/2014/main" val="20005"/>
                    </a:ext>
                  </a:extLst>
                </a:gridCol>
                <a:gridCol w="515445">
                  <a:extLst>
                    <a:ext uri="{9D8B030D-6E8A-4147-A177-3AD203B41FA5}">
                      <a16:colId xmlns:a16="http://schemas.microsoft.com/office/drawing/2014/main" val="20006"/>
                    </a:ext>
                  </a:extLst>
                </a:gridCol>
                <a:gridCol w="515445">
                  <a:extLst>
                    <a:ext uri="{9D8B030D-6E8A-4147-A177-3AD203B41FA5}">
                      <a16:colId xmlns:a16="http://schemas.microsoft.com/office/drawing/2014/main" val="20007"/>
                    </a:ext>
                  </a:extLst>
                </a:gridCol>
                <a:gridCol w="515445">
                  <a:extLst>
                    <a:ext uri="{9D8B030D-6E8A-4147-A177-3AD203B41FA5}">
                      <a16:colId xmlns:a16="http://schemas.microsoft.com/office/drawing/2014/main" val="20008"/>
                    </a:ext>
                  </a:extLst>
                </a:gridCol>
                <a:gridCol w="515445">
                  <a:extLst>
                    <a:ext uri="{9D8B030D-6E8A-4147-A177-3AD203B41FA5}">
                      <a16:colId xmlns:a16="http://schemas.microsoft.com/office/drawing/2014/main" val="20009"/>
                    </a:ext>
                  </a:extLst>
                </a:gridCol>
                <a:gridCol w="515445">
                  <a:extLst>
                    <a:ext uri="{9D8B030D-6E8A-4147-A177-3AD203B41FA5}">
                      <a16:colId xmlns:a16="http://schemas.microsoft.com/office/drawing/2014/main" val="20010"/>
                    </a:ext>
                  </a:extLst>
                </a:gridCol>
                <a:gridCol w="515445">
                  <a:extLst>
                    <a:ext uri="{9D8B030D-6E8A-4147-A177-3AD203B41FA5}">
                      <a16:colId xmlns:a16="http://schemas.microsoft.com/office/drawing/2014/main" val="20011"/>
                    </a:ext>
                  </a:extLst>
                </a:gridCol>
              </a:tblGrid>
              <a:tr h="514876">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0"/>
                  </a:ext>
                </a:extLst>
              </a:tr>
              <a:tr h="5148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1"/>
                  </a:ext>
                </a:extLst>
              </a:tr>
              <a:tr h="5148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2"/>
                  </a:ext>
                </a:extLst>
              </a:tr>
              <a:tr h="5148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5148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5148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r h="5148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5148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7"/>
                  </a:ext>
                </a:extLst>
              </a:tr>
              <a:tr h="5148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8"/>
                  </a:ext>
                </a:extLst>
              </a:tr>
              <a:tr h="5148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9"/>
                  </a:ext>
                </a:extLst>
              </a:tr>
              <a:tr h="5148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10"/>
                  </a:ext>
                </a:extLst>
              </a:tr>
              <a:tr h="51487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11"/>
                  </a:ext>
                </a:extLst>
              </a:tr>
            </a:tbl>
          </a:graphicData>
        </a:graphic>
      </p:graphicFrame>
      <p:sp>
        <p:nvSpPr>
          <p:cNvPr id="2" name="Isosceles Triangle 1"/>
          <p:cNvSpPr/>
          <p:nvPr/>
        </p:nvSpPr>
        <p:spPr>
          <a:xfrm rot="19387629">
            <a:off x="381711" y="2074890"/>
            <a:ext cx="5145556" cy="2052182"/>
          </a:xfrm>
          <a:prstGeom prst="triangle">
            <a:avLst>
              <a:gd name="adj" fmla="val 80134"/>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428355" y="5289793"/>
                <a:ext cx="96378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28355" y="5289793"/>
                <a:ext cx="963789" cy="369332"/>
              </a:xfrm>
              <a:prstGeom prst="rect">
                <a:avLst/>
              </a:prstGeom>
              <a:blipFill rotWithShape="1">
                <a:blip r:embed="rId2"/>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43856" y="761883"/>
                <a:ext cx="97443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943856" y="761883"/>
                <a:ext cx="974434" cy="369332"/>
              </a:xfrm>
              <a:prstGeom prst="rect">
                <a:avLst/>
              </a:prstGeom>
              <a:blipFill rotWithShape="1">
                <a:blip r:embed="rId3"/>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24220" y="1891775"/>
                <a:ext cx="97443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524220" y="1891775"/>
                <a:ext cx="974434" cy="369332"/>
              </a:xfrm>
              <a:prstGeom prst="rect">
                <a:avLst/>
              </a:prstGeom>
              <a:blipFill rotWithShape="1">
                <a:blip r:embed="rId4"/>
                <a:stretch>
                  <a:fillRect b="-4918"/>
                </a:stretch>
              </a:blipFill>
            </p:spPr>
            <p:txBody>
              <a:bodyPr/>
              <a:lstStyle/>
              <a:p>
                <a:r>
                  <a:rPr lang="en-GB">
                    <a:noFill/>
                  </a:rPr>
                  <a:t> </a:t>
                </a:r>
              </a:p>
            </p:txBody>
          </p:sp>
        </mc:Fallback>
      </mc:AlternateContent>
      <p:cxnSp>
        <p:nvCxnSpPr>
          <p:cNvPr id="10" name="Straight Arrow Connector 9"/>
          <p:cNvCxnSpPr/>
          <p:nvPr/>
        </p:nvCxnSpPr>
        <p:spPr>
          <a:xfrm>
            <a:off x="150125" y="6495393"/>
            <a:ext cx="72196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7328845" y="6139431"/>
                <a:ext cx="4315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a:rPr>
                        <m:t>𝒙</m:t>
                      </m:r>
                    </m:oMath>
                  </m:oMathPara>
                </a14:m>
                <a:endParaRPr lang="en-GB"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7328845" y="6139431"/>
                <a:ext cx="431528" cy="461665"/>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9381" y="62697"/>
                <a:ext cx="4379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a:rPr>
                        <m:t>𝒚</m:t>
                      </m:r>
                    </m:oMath>
                  </m:oMathPara>
                </a14:m>
                <a:endParaRPr lang="en-GB" sz="24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39381" y="62697"/>
                <a:ext cx="437940" cy="461665"/>
              </a:xfrm>
              <a:prstGeom prst="rect">
                <a:avLst/>
              </a:prstGeom>
              <a:blipFill rotWithShape="1">
                <a:blip r:embed="rId6"/>
                <a:stretch>
                  <a:fillRect b="-10526"/>
                </a:stretch>
              </a:blipFill>
            </p:spPr>
            <p:txBody>
              <a:bodyPr/>
              <a:lstStyle/>
              <a:p>
                <a:r>
                  <a:rPr lang="en-GB">
                    <a:noFill/>
                  </a:rPr>
                  <a:t> </a:t>
                </a:r>
              </a:p>
            </p:txBody>
          </p:sp>
        </mc:Fallback>
      </mc:AlternateContent>
      <p:cxnSp>
        <p:nvCxnSpPr>
          <p:cNvPr id="14" name="Straight Arrow Connector 13"/>
          <p:cNvCxnSpPr/>
          <p:nvPr/>
        </p:nvCxnSpPr>
        <p:spPr>
          <a:xfrm flipV="1">
            <a:off x="486710" y="62699"/>
            <a:ext cx="0" cy="6700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6741996" y="1108871"/>
            <a:ext cx="2511188" cy="4514021"/>
          </a:xfrm>
        </p:spPr>
        <p:txBody>
          <a:bodyPr>
            <a:normAutofit/>
          </a:bodyPr>
          <a:lstStyle/>
          <a:p>
            <a:pPr marL="0" indent="0">
              <a:buNone/>
            </a:pPr>
            <a:r>
              <a:rPr lang="en-GB" sz="4000" dirty="0">
                <a:latin typeface="Comic Sans MS" panose="030F0702030302020204" pitchFamily="66" charset="0"/>
              </a:rPr>
              <a:t>What’s the area of this triangle?</a:t>
            </a:r>
          </a:p>
        </p:txBody>
      </p:sp>
    </p:spTree>
    <p:extLst>
      <p:ext uri="{BB962C8B-B14F-4D97-AF65-F5344CB8AC3E}">
        <p14:creationId xmlns:p14="http://schemas.microsoft.com/office/powerpoint/2010/main" val="150303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420308"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H</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163828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352982"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I</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216611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389850"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J</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323432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372218"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K</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278209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354584"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L</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114145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5" name="TextBox 4"/>
          <p:cNvSpPr txBox="1"/>
          <p:nvPr/>
        </p:nvSpPr>
        <p:spPr>
          <a:xfrm>
            <a:off x="639282" y="5887832"/>
            <a:ext cx="457176"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M</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36029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2025"/>
            <a:ext cx="792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72354" y="5885560"/>
            <a:ext cx="3772186" cy="461665"/>
          </a:xfrm>
          <a:prstGeom prst="rect">
            <a:avLst/>
          </a:prstGeom>
          <a:noFill/>
        </p:spPr>
        <p:txBody>
          <a:bodyPr wrap="none" rtlCol="0">
            <a:spAutoFit/>
          </a:bodyPr>
          <a:lstStyle/>
          <a:p>
            <a:r>
              <a:rPr lang="en-GB" sz="2400" dirty="0">
                <a:latin typeface="Comic Sans MS" panose="030F0702030302020204" pitchFamily="66" charset="0"/>
              </a:rPr>
              <a:t>Area =</a:t>
            </a:r>
            <a:r>
              <a:rPr lang="en-GB" sz="2400" u="sng" dirty="0">
                <a:latin typeface="Comic Sans MS" panose="030F0702030302020204" pitchFamily="66" charset="0"/>
              </a:rPr>
              <a:t>               sq. units</a:t>
            </a:r>
          </a:p>
        </p:txBody>
      </p:sp>
      <p:sp>
        <p:nvSpPr>
          <p:cNvPr id="6" name="TextBox 5"/>
          <p:cNvSpPr txBox="1"/>
          <p:nvPr/>
        </p:nvSpPr>
        <p:spPr>
          <a:xfrm>
            <a:off x="639282" y="5887832"/>
            <a:ext cx="429926" cy="461665"/>
          </a:xfrm>
          <a:prstGeom prst="rect">
            <a:avLst/>
          </a:prstGeom>
          <a:noFill/>
          <a:ln>
            <a:solidFill>
              <a:schemeClr val="accent1"/>
            </a:solidFill>
          </a:ln>
        </p:spPr>
        <p:txBody>
          <a:bodyPr wrap="none" rtlCol="0">
            <a:spAutoFit/>
          </a:bodyPr>
          <a:lstStyle/>
          <a:p>
            <a:r>
              <a:rPr lang="en-GB" sz="2400" dirty="0">
                <a:latin typeface="Comic Sans MS" panose="030F0702030302020204" pitchFamily="66" charset="0"/>
              </a:rPr>
              <a:t>N</a:t>
            </a:r>
            <a:endParaRPr lang="en-GB" sz="2400" u="sng" dirty="0">
              <a:latin typeface="Comic Sans MS" panose="030F0702030302020204" pitchFamily="66" charset="0"/>
            </a:endParaRPr>
          </a:p>
        </p:txBody>
      </p:sp>
      <p:sp>
        <p:nvSpPr>
          <p:cNvPr id="7" name="TextBox 6"/>
          <p:cNvSpPr txBox="1"/>
          <p:nvPr/>
        </p:nvSpPr>
        <p:spPr>
          <a:xfrm>
            <a:off x="8231095" y="0"/>
            <a:ext cx="8996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Bradley Hand ITC" panose="03070402050302030203" pitchFamily="66" charset="0"/>
              </a:rPr>
              <a:t>SIC_28</a:t>
            </a:r>
          </a:p>
        </p:txBody>
      </p:sp>
      <p:sp>
        <p:nvSpPr>
          <p:cNvPr id="8" name="TextBox 7"/>
          <p:cNvSpPr txBox="1"/>
          <p:nvPr/>
        </p:nvSpPr>
        <p:spPr>
          <a:xfrm>
            <a:off x="580531" y="1262166"/>
            <a:ext cx="2998242" cy="830997"/>
          </a:xfrm>
          <a:prstGeom prst="rect">
            <a:avLst/>
          </a:prstGeom>
          <a:solidFill>
            <a:schemeClr val="bg1"/>
          </a:solidFill>
        </p:spPr>
        <p:txBody>
          <a:bodyPr wrap="square" rtlCol="0">
            <a:spAutoFit/>
          </a:bodyPr>
          <a:lstStyle/>
          <a:p>
            <a:r>
              <a:rPr lang="en-GB" sz="2400" dirty="0">
                <a:latin typeface="Comic Sans MS" panose="030F0702030302020204" pitchFamily="66" charset="0"/>
              </a:rPr>
              <a:t>Find the exact area of the polygon.</a:t>
            </a:r>
          </a:p>
        </p:txBody>
      </p:sp>
      <p:sp>
        <p:nvSpPr>
          <p:cNvPr id="9" name="TextBox 8"/>
          <p:cNvSpPr txBox="1"/>
          <p:nvPr/>
        </p:nvSpPr>
        <p:spPr>
          <a:xfrm>
            <a:off x="3383213" y="400296"/>
            <a:ext cx="2377574" cy="584775"/>
          </a:xfrm>
          <a:prstGeom prst="rect">
            <a:avLst/>
          </a:prstGeom>
          <a:noFill/>
        </p:spPr>
        <p:txBody>
          <a:bodyPr wrap="none" rtlCol="0">
            <a:spAutoFit/>
          </a:bodyPr>
          <a:lstStyle/>
          <a:p>
            <a:r>
              <a:rPr lang="en-GB" sz="3200" dirty="0">
                <a:latin typeface="Comic Sans MS" panose="030F0702030302020204" pitchFamily="66" charset="0"/>
              </a:rPr>
              <a:t>Survey Plot</a:t>
            </a:r>
          </a:p>
        </p:txBody>
      </p:sp>
    </p:spTree>
    <p:extLst>
      <p:ext uri="{BB962C8B-B14F-4D97-AF65-F5344CB8AC3E}">
        <p14:creationId xmlns:p14="http://schemas.microsoft.com/office/powerpoint/2010/main" val="414861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rot="19387629">
            <a:off x="381711" y="2074890"/>
            <a:ext cx="5145556" cy="2052182"/>
          </a:xfrm>
          <a:prstGeom prst="triangle">
            <a:avLst>
              <a:gd name="adj" fmla="val 80134"/>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3575713" y="1349739"/>
            <a:ext cx="2047165" cy="5146595"/>
          </a:xfrm>
          <a:custGeom>
            <a:avLst/>
            <a:gdLst>
              <a:gd name="connsiteX0" fmla="*/ 0 w 2047165"/>
              <a:gd name="connsiteY0" fmla="*/ 5117910 h 5117910"/>
              <a:gd name="connsiteX1" fmla="*/ 0 w 2047165"/>
              <a:gd name="connsiteY1" fmla="*/ 0 h 5117910"/>
              <a:gd name="connsiteX2" fmla="*/ 2047165 w 2047165"/>
              <a:gd name="connsiteY2" fmla="*/ 1009934 h 5117910"/>
              <a:gd name="connsiteX3" fmla="*/ 2047165 w 2047165"/>
              <a:gd name="connsiteY3" fmla="*/ 5117910 h 5117910"/>
              <a:gd name="connsiteX4" fmla="*/ 0 w 2047165"/>
              <a:gd name="connsiteY4" fmla="*/ 5117910 h 511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65" h="5117910">
                <a:moveTo>
                  <a:pt x="0" y="5117910"/>
                </a:moveTo>
                <a:lnTo>
                  <a:pt x="0" y="0"/>
                </a:lnTo>
                <a:lnTo>
                  <a:pt x="2047165" y="1009934"/>
                </a:lnTo>
                <a:lnTo>
                  <a:pt x="2047165" y="5117910"/>
                </a:lnTo>
                <a:lnTo>
                  <a:pt x="0" y="5117910"/>
                </a:lnTo>
                <a:close/>
              </a:path>
            </a:pathLst>
          </a:custGeom>
          <a:solidFill>
            <a:srgbClr val="FFFF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1514901" y="1364776"/>
            <a:ext cx="2060812" cy="5131558"/>
          </a:xfrm>
          <a:custGeom>
            <a:avLst/>
            <a:gdLst>
              <a:gd name="connsiteX0" fmla="*/ 0 w 2060812"/>
              <a:gd name="connsiteY0" fmla="*/ 4094328 h 5131558"/>
              <a:gd name="connsiteX1" fmla="*/ 2060812 w 2060812"/>
              <a:gd name="connsiteY1" fmla="*/ 0 h 5131558"/>
              <a:gd name="connsiteX2" fmla="*/ 2060812 w 2060812"/>
              <a:gd name="connsiteY2" fmla="*/ 5131558 h 5131558"/>
              <a:gd name="connsiteX3" fmla="*/ 0 w 2060812"/>
              <a:gd name="connsiteY3" fmla="*/ 5131558 h 5131558"/>
              <a:gd name="connsiteX4" fmla="*/ 0 w 2060812"/>
              <a:gd name="connsiteY4" fmla="*/ 4094328 h 5131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812" h="5131558">
                <a:moveTo>
                  <a:pt x="0" y="4094328"/>
                </a:moveTo>
                <a:lnTo>
                  <a:pt x="2060812" y="0"/>
                </a:lnTo>
                <a:lnTo>
                  <a:pt x="2060812" y="5131558"/>
                </a:lnTo>
                <a:lnTo>
                  <a:pt x="0" y="5131558"/>
                </a:lnTo>
                <a:lnTo>
                  <a:pt x="0" y="4094328"/>
                </a:lnTo>
                <a:close/>
              </a:path>
            </a:pathLst>
          </a:custGeom>
          <a:solidFill>
            <a:srgbClr val="FFFF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428355" y="5289793"/>
                <a:ext cx="96378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e>
                      </m:d>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28355" y="5289793"/>
                <a:ext cx="963789" cy="369332"/>
              </a:xfrm>
              <a:prstGeom prst="rect">
                <a:avLst/>
              </a:prstGeom>
              <a:blipFill rotWithShape="1">
                <a:blip r:embed="rId2"/>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085750" y="903777"/>
                <a:ext cx="97443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e>
                      </m:d>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3085750" y="903777"/>
                <a:ext cx="974434" cy="369332"/>
              </a:xfrm>
              <a:prstGeom prst="rect">
                <a:avLst/>
              </a:prstGeom>
              <a:blipFill rotWithShape="1">
                <a:blip r:embed="rId3"/>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524220" y="1891775"/>
                <a:ext cx="97443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e>
                      </m:d>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524220" y="1891775"/>
                <a:ext cx="974434" cy="369332"/>
              </a:xfrm>
              <a:prstGeom prst="rect">
                <a:avLst/>
              </a:prstGeom>
              <a:blipFill rotWithShape="1">
                <a:blip r:embed="rId4"/>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328845" y="6139431"/>
                <a:ext cx="4315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a:rPr>
                        <m:t>𝒙</m:t>
                      </m:r>
                    </m:oMath>
                  </m:oMathPara>
                </a14:m>
                <a:endParaRPr lang="en-GB"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7328845" y="6139431"/>
                <a:ext cx="431528" cy="46166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381" y="62697"/>
                <a:ext cx="4379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a:rPr>
                        <m:t>𝒚</m:t>
                      </m:r>
                    </m:oMath>
                  </m:oMathPara>
                </a14:m>
                <a:endParaRPr lang="en-GB"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39381" y="62697"/>
                <a:ext cx="437940" cy="461665"/>
              </a:xfrm>
              <a:prstGeom prst="rect">
                <a:avLst/>
              </a:prstGeom>
              <a:blipFill rotWithShape="1">
                <a:blip r:embed="rId5"/>
                <a:stretch>
                  <a:fillRect b="-10526"/>
                </a:stretch>
              </a:blipFill>
            </p:spPr>
            <p:txBody>
              <a:bodyPr/>
              <a:lstStyle/>
              <a:p>
                <a:r>
                  <a:rPr lang="en-GB">
                    <a:noFill/>
                  </a:rPr>
                  <a:t> </a:t>
                </a:r>
              </a:p>
            </p:txBody>
          </p:sp>
        </mc:Fallback>
      </mc:AlternateContent>
      <p:cxnSp>
        <p:nvCxnSpPr>
          <p:cNvPr id="10" name="Straight Arrow Connector 9"/>
          <p:cNvCxnSpPr/>
          <p:nvPr/>
        </p:nvCxnSpPr>
        <p:spPr>
          <a:xfrm flipV="1">
            <a:off x="486710" y="62699"/>
            <a:ext cx="0" cy="6700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741996" y="1108871"/>
            <a:ext cx="2511188" cy="4514021"/>
          </a:xfrm>
        </p:spPr>
        <p:txBody>
          <a:bodyPr>
            <a:normAutofit/>
          </a:bodyPr>
          <a:lstStyle/>
          <a:p>
            <a:pPr marL="0" indent="0">
              <a:buNone/>
            </a:pPr>
            <a:r>
              <a:rPr lang="en-GB" sz="4000" dirty="0">
                <a:latin typeface="Comic Sans MS" panose="030F0702030302020204" pitchFamily="66" charset="0"/>
              </a:rPr>
              <a:t>What’s the area of this triangle?</a:t>
            </a:r>
          </a:p>
        </p:txBody>
      </p:sp>
      <p:cxnSp>
        <p:nvCxnSpPr>
          <p:cNvPr id="4" name="Straight Connector 3"/>
          <p:cNvCxnSpPr>
            <a:stCxn id="12" idx="2"/>
          </p:cNvCxnSpPr>
          <p:nvPr/>
        </p:nvCxnSpPr>
        <p:spPr>
          <a:xfrm>
            <a:off x="1512043" y="5465595"/>
            <a:ext cx="2858" cy="1029798"/>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2" idx="0"/>
          </p:cNvCxnSpPr>
          <p:nvPr/>
        </p:nvCxnSpPr>
        <p:spPr>
          <a:xfrm flipH="1">
            <a:off x="3572967" y="1349739"/>
            <a:ext cx="6227" cy="5145654"/>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4"/>
          </p:cNvCxnSpPr>
          <p:nvPr/>
        </p:nvCxnSpPr>
        <p:spPr>
          <a:xfrm>
            <a:off x="5628329" y="2378049"/>
            <a:ext cx="0" cy="4117344"/>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514901" y="2388358"/>
            <a:ext cx="4107976" cy="4107976"/>
          </a:xfrm>
          <a:custGeom>
            <a:avLst/>
            <a:gdLst>
              <a:gd name="connsiteX0" fmla="*/ 0 w 4121624"/>
              <a:gd name="connsiteY0" fmla="*/ 4107976 h 4107976"/>
              <a:gd name="connsiteX1" fmla="*/ 0 w 4121624"/>
              <a:gd name="connsiteY1" fmla="*/ 3070746 h 4107976"/>
              <a:gd name="connsiteX2" fmla="*/ 4121624 w 4121624"/>
              <a:gd name="connsiteY2" fmla="*/ 0 h 4107976"/>
              <a:gd name="connsiteX3" fmla="*/ 4121624 w 4121624"/>
              <a:gd name="connsiteY3" fmla="*/ 4107976 h 4107976"/>
              <a:gd name="connsiteX4" fmla="*/ 0 w 4121624"/>
              <a:gd name="connsiteY4" fmla="*/ 4107976 h 41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1624" h="4107976">
                <a:moveTo>
                  <a:pt x="0" y="4107976"/>
                </a:moveTo>
                <a:lnTo>
                  <a:pt x="0" y="3070746"/>
                </a:lnTo>
                <a:lnTo>
                  <a:pt x="4121624" y="0"/>
                </a:lnTo>
                <a:lnTo>
                  <a:pt x="4121624" y="4107976"/>
                </a:lnTo>
                <a:lnTo>
                  <a:pt x="0" y="4107976"/>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1037969" y="6466983"/>
                <a:ext cx="9184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r>
                            <a:rPr lang="en-GB" b="0" i="1" smtClean="0">
                              <a:latin typeface="Cambria Math"/>
                            </a:rPr>
                            <m:t>,0 </m:t>
                          </m:r>
                        </m:e>
                      </m:d>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1037969" y="6466983"/>
                <a:ext cx="918457" cy="369332"/>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064724" y="6479681"/>
                <a:ext cx="9237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r>
                            <a:rPr lang="en-GB" b="0" i="1" smtClean="0">
                              <a:latin typeface="Cambria Math"/>
                            </a:rPr>
                            <m:t>,0 </m:t>
                          </m:r>
                        </m:e>
                      </m:d>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064724" y="6479681"/>
                <a:ext cx="923779" cy="369332"/>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124810" y="6490187"/>
                <a:ext cx="9237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r>
                            <a:rPr lang="en-GB" b="0" i="1" smtClean="0">
                              <a:latin typeface="Cambria Math"/>
                            </a:rPr>
                            <m:t>,0 </m:t>
                          </m:r>
                        </m:e>
                      </m:d>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5124810" y="6490187"/>
                <a:ext cx="923779" cy="369332"/>
              </a:xfrm>
              <a:prstGeom prst="rect">
                <a:avLst/>
              </a:prstGeom>
              <a:blipFill rotWithShape="1">
                <a:blip r:embed="rId8"/>
                <a:stretch>
                  <a:fillRect/>
                </a:stretch>
              </a:blipFill>
            </p:spPr>
            <p:txBody>
              <a:bodyPr/>
              <a:lstStyle/>
              <a:p>
                <a:r>
                  <a:rPr lang="en-GB">
                    <a:noFill/>
                  </a:rPr>
                  <a:t> </a:t>
                </a:r>
              </a:p>
            </p:txBody>
          </p:sp>
        </mc:Fallback>
      </mc:AlternateContent>
      <p:cxnSp>
        <p:nvCxnSpPr>
          <p:cNvPr id="6" name="Straight Arrow Connector 5"/>
          <p:cNvCxnSpPr/>
          <p:nvPr/>
        </p:nvCxnSpPr>
        <p:spPr>
          <a:xfrm>
            <a:off x="150125" y="6495393"/>
            <a:ext cx="72196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34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8" grpId="0" animBg="1"/>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a:spLocks noChangeAspect="1"/>
          </p:cNvSpPr>
          <p:nvPr/>
        </p:nvSpPr>
        <p:spPr>
          <a:xfrm rot="19387629">
            <a:off x="5628119" y="557955"/>
            <a:ext cx="3344607" cy="1333918"/>
          </a:xfrm>
          <a:prstGeom prst="triangle">
            <a:avLst>
              <a:gd name="adj" fmla="val 80134"/>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2552113" y="1349739"/>
            <a:ext cx="2047165" cy="5146595"/>
          </a:xfrm>
          <a:custGeom>
            <a:avLst/>
            <a:gdLst>
              <a:gd name="connsiteX0" fmla="*/ 0 w 2047165"/>
              <a:gd name="connsiteY0" fmla="*/ 5117910 h 5117910"/>
              <a:gd name="connsiteX1" fmla="*/ 0 w 2047165"/>
              <a:gd name="connsiteY1" fmla="*/ 0 h 5117910"/>
              <a:gd name="connsiteX2" fmla="*/ 2047165 w 2047165"/>
              <a:gd name="connsiteY2" fmla="*/ 1009934 h 5117910"/>
              <a:gd name="connsiteX3" fmla="*/ 2047165 w 2047165"/>
              <a:gd name="connsiteY3" fmla="*/ 5117910 h 5117910"/>
              <a:gd name="connsiteX4" fmla="*/ 0 w 2047165"/>
              <a:gd name="connsiteY4" fmla="*/ 5117910 h 511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65" h="5117910">
                <a:moveTo>
                  <a:pt x="0" y="5117910"/>
                </a:moveTo>
                <a:lnTo>
                  <a:pt x="0" y="0"/>
                </a:lnTo>
                <a:lnTo>
                  <a:pt x="2047165" y="1009934"/>
                </a:lnTo>
                <a:lnTo>
                  <a:pt x="2047165" y="5117910"/>
                </a:lnTo>
                <a:lnTo>
                  <a:pt x="0" y="5117910"/>
                </a:lnTo>
                <a:close/>
              </a:path>
            </a:pathLst>
          </a:custGeom>
          <a:solidFill>
            <a:srgbClr val="FFFF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68213" y="1364776"/>
            <a:ext cx="2060812" cy="5131558"/>
          </a:xfrm>
          <a:custGeom>
            <a:avLst/>
            <a:gdLst>
              <a:gd name="connsiteX0" fmla="*/ 0 w 2060812"/>
              <a:gd name="connsiteY0" fmla="*/ 4094328 h 5131558"/>
              <a:gd name="connsiteX1" fmla="*/ 2060812 w 2060812"/>
              <a:gd name="connsiteY1" fmla="*/ 0 h 5131558"/>
              <a:gd name="connsiteX2" fmla="*/ 2060812 w 2060812"/>
              <a:gd name="connsiteY2" fmla="*/ 5131558 h 5131558"/>
              <a:gd name="connsiteX3" fmla="*/ 0 w 2060812"/>
              <a:gd name="connsiteY3" fmla="*/ 5131558 h 5131558"/>
              <a:gd name="connsiteX4" fmla="*/ 0 w 2060812"/>
              <a:gd name="connsiteY4" fmla="*/ 4094328 h 5131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812" h="5131558">
                <a:moveTo>
                  <a:pt x="0" y="4094328"/>
                </a:moveTo>
                <a:lnTo>
                  <a:pt x="2060812" y="0"/>
                </a:lnTo>
                <a:lnTo>
                  <a:pt x="2060812" y="5131558"/>
                </a:lnTo>
                <a:lnTo>
                  <a:pt x="0" y="5131558"/>
                </a:lnTo>
                <a:lnTo>
                  <a:pt x="0" y="4094328"/>
                </a:lnTo>
                <a:close/>
              </a:path>
            </a:pathLst>
          </a:custGeom>
          <a:solidFill>
            <a:srgbClr val="FFFF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940549" y="2388358"/>
            <a:ext cx="4107976" cy="4107976"/>
          </a:xfrm>
          <a:custGeom>
            <a:avLst/>
            <a:gdLst>
              <a:gd name="connsiteX0" fmla="*/ 0 w 4121624"/>
              <a:gd name="connsiteY0" fmla="*/ 4107976 h 4107976"/>
              <a:gd name="connsiteX1" fmla="*/ 0 w 4121624"/>
              <a:gd name="connsiteY1" fmla="*/ 3070746 h 4107976"/>
              <a:gd name="connsiteX2" fmla="*/ 4121624 w 4121624"/>
              <a:gd name="connsiteY2" fmla="*/ 0 h 4107976"/>
              <a:gd name="connsiteX3" fmla="*/ 4121624 w 4121624"/>
              <a:gd name="connsiteY3" fmla="*/ 4107976 h 4107976"/>
              <a:gd name="connsiteX4" fmla="*/ 0 w 4121624"/>
              <a:gd name="connsiteY4" fmla="*/ 4107976 h 41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1624" h="4107976">
                <a:moveTo>
                  <a:pt x="0" y="4107976"/>
                </a:moveTo>
                <a:lnTo>
                  <a:pt x="0" y="3070746"/>
                </a:lnTo>
                <a:lnTo>
                  <a:pt x="4121624" y="0"/>
                </a:lnTo>
                <a:lnTo>
                  <a:pt x="4121624" y="4107976"/>
                </a:lnTo>
                <a:lnTo>
                  <a:pt x="0" y="4107976"/>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lus 18"/>
          <p:cNvSpPr/>
          <p:nvPr/>
        </p:nvSpPr>
        <p:spPr>
          <a:xfrm>
            <a:off x="2115360" y="4025735"/>
            <a:ext cx="449179" cy="4491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Minus 19"/>
          <p:cNvSpPr/>
          <p:nvPr/>
        </p:nvSpPr>
        <p:spPr>
          <a:xfrm>
            <a:off x="5104314" y="4025735"/>
            <a:ext cx="449179" cy="44917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p:cNvSpPr txBox="1"/>
              <p:nvPr/>
            </p:nvSpPr>
            <p:spPr>
              <a:xfrm>
                <a:off x="92044" y="5331357"/>
                <a:ext cx="2096792"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𝟐</m:t>
                          </m:r>
                        </m:den>
                      </m:f>
                      <m:d>
                        <m:dPr>
                          <m:ctrlPr>
                            <a:rPr lang="en-GB" sz="1600" b="1" i="1" smtClean="0">
                              <a:latin typeface="Cambria Math" panose="02040503050406030204" pitchFamily="18" charset="0"/>
                            </a:rPr>
                          </m:ctrlPr>
                        </m:dPr>
                        <m:e>
                          <m:sSub>
                            <m:sSubPr>
                              <m:ctrlPr>
                                <a:rPr lang="en-GB" sz="1600" b="1" i="1" smtClean="0">
                                  <a:latin typeface="Cambria Math" panose="02040503050406030204" pitchFamily="18" charset="0"/>
                                </a:rPr>
                              </m:ctrlPr>
                            </m:sSubPr>
                            <m:e>
                              <m:r>
                                <a:rPr lang="en-GB" sz="1600" b="1" i="1" smtClean="0">
                                  <a:latin typeface="Cambria Math"/>
                                </a:rPr>
                                <m:t>𝒚</m:t>
                              </m:r>
                            </m:e>
                            <m:sub>
                              <m:r>
                                <a:rPr lang="en-GB" sz="1600" b="1" i="1" smtClean="0">
                                  <a:latin typeface="Cambria Math"/>
                                </a:rPr>
                                <m:t>𝟐</m:t>
                              </m:r>
                            </m:sub>
                          </m:sSub>
                          <m:r>
                            <a:rPr lang="en-GB" sz="1600" b="1" i="1" smtClean="0">
                              <a:latin typeface="Cambria Math"/>
                            </a:rPr>
                            <m:t>+</m:t>
                          </m:r>
                          <m:sSub>
                            <m:sSubPr>
                              <m:ctrlPr>
                                <a:rPr lang="en-GB" sz="1600" b="1" i="1" smtClean="0">
                                  <a:latin typeface="Cambria Math" panose="02040503050406030204" pitchFamily="18" charset="0"/>
                                </a:rPr>
                              </m:ctrlPr>
                            </m:sSubPr>
                            <m:e>
                              <m:r>
                                <a:rPr lang="en-GB" sz="1600" b="1" i="1" smtClean="0">
                                  <a:latin typeface="Cambria Math"/>
                                </a:rPr>
                                <m:t>𝒚</m:t>
                              </m:r>
                            </m:e>
                            <m:sub>
                              <m:r>
                                <a:rPr lang="en-GB" sz="1600" b="1" i="1" smtClean="0">
                                  <a:latin typeface="Cambria Math"/>
                                </a:rPr>
                                <m:t>𝟏</m:t>
                              </m:r>
                            </m:sub>
                          </m:sSub>
                        </m:e>
                      </m:d>
                      <m:d>
                        <m:dPr>
                          <m:ctrlPr>
                            <a:rPr lang="en-GB" sz="1600" b="1" i="1" smtClean="0">
                              <a:latin typeface="Cambria Math" panose="02040503050406030204" pitchFamily="18" charset="0"/>
                            </a:rPr>
                          </m:ctrlPr>
                        </m:dPr>
                        <m:e>
                          <m:sSub>
                            <m:sSubPr>
                              <m:ctrlPr>
                                <a:rPr lang="en-GB" sz="1600" b="1" i="1" smtClean="0">
                                  <a:latin typeface="Cambria Math" panose="02040503050406030204" pitchFamily="18" charset="0"/>
                                </a:rPr>
                              </m:ctrlPr>
                            </m:sSubPr>
                            <m:e>
                              <m:r>
                                <a:rPr lang="en-GB" sz="1600" b="1" i="1" smtClean="0">
                                  <a:latin typeface="Cambria Math"/>
                                </a:rPr>
                                <m:t>𝒙</m:t>
                              </m:r>
                            </m:e>
                            <m:sub>
                              <m:r>
                                <a:rPr lang="en-GB" sz="1600" b="1" i="1" smtClean="0">
                                  <a:latin typeface="Cambria Math"/>
                                </a:rPr>
                                <m:t>𝟐</m:t>
                              </m:r>
                            </m:sub>
                          </m:sSub>
                          <m:r>
                            <a:rPr lang="en-GB" sz="1600" b="1" i="1" smtClean="0">
                              <a:latin typeface="Cambria Math"/>
                            </a:rPr>
                            <m:t>−</m:t>
                          </m:r>
                          <m:sSub>
                            <m:sSubPr>
                              <m:ctrlPr>
                                <a:rPr lang="en-GB" sz="1600" b="1" i="1" smtClean="0">
                                  <a:latin typeface="Cambria Math" panose="02040503050406030204" pitchFamily="18" charset="0"/>
                                </a:rPr>
                              </m:ctrlPr>
                            </m:sSubPr>
                            <m:e>
                              <m:r>
                                <a:rPr lang="en-GB" sz="1600" b="1" i="1" smtClean="0">
                                  <a:latin typeface="Cambria Math"/>
                                </a:rPr>
                                <m:t>𝒙</m:t>
                              </m:r>
                            </m:e>
                            <m:sub>
                              <m:r>
                                <a:rPr lang="en-GB" sz="1600" b="1" i="1" smtClean="0">
                                  <a:latin typeface="Cambria Math"/>
                                </a:rPr>
                                <m:t>𝟏</m:t>
                              </m:r>
                            </m:sub>
                          </m:sSub>
                        </m:e>
                      </m:d>
                    </m:oMath>
                  </m:oMathPara>
                </a14:m>
                <a:endParaRPr lang="en-GB" sz="16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92044" y="5331357"/>
                <a:ext cx="2096792" cy="553357"/>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554214" y="5317507"/>
                <a:ext cx="2096792"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𝟐</m:t>
                          </m:r>
                        </m:den>
                      </m:f>
                      <m:d>
                        <m:dPr>
                          <m:ctrlPr>
                            <a:rPr lang="en-GB" sz="1600" b="1" i="1" smtClean="0">
                              <a:latin typeface="Cambria Math" panose="02040503050406030204" pitchFamily="18" charset="0"/>
                            </a:rPr>
                          </m:ctrlPr>
                        </m:dPr>
                        <m:e>
                          <m:sSub>
                            <m:sSubPr>
                              <m:ctrlPr>
                                <a:rPr lang="en-GB" sz="1600" b="1" i="1" smtClean="0">
                                  <a:latin typeface="Cambria Math" panose="02040503050406030204" pitchFamily="18" charset="0"/>
                                </a:rPr>
                              </m:ctrlPr>
                            </m:sSubPr>
                            <m:e>
                              <m:r>
                                <a:rPr lang="en-GB" sz="1600" b="1" i="1" smtClean="0">
                                  <a:latin typeface="Cambria Math"/>
                                </a:rPr>
                                <m:t>𝒚</m:t>
                              </m:r>
                            </m:e>
                            <m:sub>
                              <m:r>
                                <a:rPr lang="en-GB" sz="1600" b="1" i="1" smtClean="0">
                                  <a:latin typeface="Cambria Math"/>
                                </a:rPr>
                                <m:t>𝟑</m:t>
                              </m:r>
                            </m:sub>
                          </m:sSub>
                          <m:r>
                            <a:rPr lang="en-GB" sz="1600" b="1" i="1" smtClean="0">
                              <a:latin typeface="Cambria Math"/>
                            </a:rPr>
                            <m:t>+</m:t>
                          </m:r>
                          <m:sSub>
                            <m:sSubPr>
                              <m:ctrlPr>
                                <a:rPr lang="en-GB" sz="1600" b="1" i="1" smtClean="0">
                                  <a:latin typeface="Cambria Math" panose="02040503050406030204" pitchFamily="18" charset="0"/>
                                </a:rPr>
                              </m:ctrlPr>
                            </m:sSubPr>
                            <m:e>
                              <m:r>
                                <a:rPr lang="en-GB" sz="1600" b="1" i="1" smtClean="0">
                                  <a:latin typeface="Cambria Math"/>
                                </a:rPr>
                                <m:t>𝒚</m:t>
                              </m:r>
                            </m:e>
                            <m:sub>
                              <m:r>
                                <a:rPr lang="en-GB" sz="1600" b="1" i="1" smtClean="0">
                                  <a:latin typeface="Cambria Math"/>
                                </a:rPr>
                                <m:t>𝟐</m:t>
                              </m:r>
                            </m:sub>
                          </m:sSub>
                        </m:e>
                      </m:d>
                      <m:d>
                        <m:dPr>
                          <m:ctrlPr>
                            <a:rPr lang="en-GB" sz="1600" b="1" i="1" smtClean="0">
                              <a:latin typeface="Cambria Math" panose="02040503050406030204" pitchFamily="18" charset="0"/>
                            </a:rPr>
                          </m:ctrlPr>
                        </m:dPr>
                        <m:e>
                          <m:sSub>
                            <m:sSubPr>
                              <m:ctrlPr>
                                <a:rPr lang="en-GB" sz="1600" b="1" i="1" smtClean="0">
                                  <a:latin typeface="Cambria Math" panose="02040503050406030204" pitchFamily="18" charset="0"/>
                                </a:rPr>
                              </m:ctrlPr>
                            </m:sSubPr>
                            <m:e>
                              <m:r>
                                <a:rPr lang="en-GB" sz="1600" b="1" i="1" smtClean="0">
                                  <a:latin typeface="Cambria Math"/>
                                </a:rPr>
                                <m:t>𝒙</m:t>
                              </m:r>
                            </m:e>
                            <m:sub>
                              <m:r>
                                <a:rPr lang="en-GB" sz="1600" b="1" i="1" smtClean="0">
                                  <a:latin typeface="Cambria Math"/>
                                </a:rPr>
                                <m:t>𝟑</m:t>
                              </m:r>
                            </m:sub>
                          </m:sSub>
                          <m:r>
                            <a:rPr lang="en-GB" sz="1600" b="1" i="1" smtClean="0">
                              <a:latin typeface="Cambria Math"/>
                            </a:rPr>
                            <m:t>−</m:t>
                          </m:r>
                          <m:sSub>
                            <m:sSubPr>
                              <m:ctrlPr>
                                <a:rPr lang="en-GB" sz="1600" b="1" i="1" smtClean="0">
                                  <a:latin typeface="Cambria Math" panose="02040503050406030204" pitchFamily="18" charset="0"/>
                                </a:rPr>
                              </m:ctrlPr>
                            </m:sSubPr>
                            <m:e>
                              <m:r>
                                <a:rPr lang="en-GB" sz="1600" b="1" i="1" smtClean="0">
                                  <a:latin typeface="Cambria Math"/>
                                </a:rPr>
                                <m:t>𝒙</m:t>
                              </m:r>
                            </m:e>
                            <m:sub>
                              <m:r>
                                <a:rPr lang="en-GB" sz="1600" b="1" i="1" smtClean="0">
                                  <a:latin typeface="Cambria Math"/>
                                </a:rPr>
                                <m:t>𝟐</m:t>
                              </m:r>
                            </m:sub>
                          </m:sSub>
                        </m:e>
                      </m:d>
                    </m:oMath>
                  </m:oMathPara>
                </a14:m>
                <a:endParaRPr lang="en-GB" sz="16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2554214" y="5317507"/>
                <a:ext cx="2096792" cy="553357"/>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144344" y="5315532"/>
                <a:ext cx="2096792"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𝟐</m:t>
                          </m:r>
                        </m:den>
                      </m:f>
                      <m:d>
                        <m:dPr>
                          <m:ctrlPr>
                            <a:rPr lang="en-GB" sz="1600" b="1" i="1" smtClean="0">
                              <a:latin typeface="Cambria Math" panose="02040503050406030204" pitchFamily="18" charset="0"/>
                            </a:rPr>
                          </m:ctrlPr>
                        </m:dPr>
                        <m:e>
                          <m:sSub>
                            <m:sSubPr>
                              <m:ctrlPr>
                                <a:rPr lang="en-GB" sz="1600" b="1" i="1" smtClean="0">
                                  <a:latin typeface="Cambria Math" panose="02040503050406030204" pitchFamily="18" charset="0"/>
                                </a:rPr>
                              </m:ctrlPr>
                            </m:sSubPr>
                            <m:e>
                              <m:r>
                                <a:rPr lang="en-GB" sz="1600" b="1" i="1" smtClean="0">
                                  <a:latin typeface="Cambria Math"/>
                                </a:rPr>
                                <m:t>𝒚</m:t>
                              </m:r>
                            </m:e>
                            <m:sub>
                              <m:r>
                                <a:rPr lang="en-GB" sz="1600" b="1" i="1" smtClean="0">
                                  <a:latin typeface="Cambria Math"/>
                                </a:rPr>
                                <m:t>𝟑</m:t>
                              </m:r>
                            </m:sub>
                          </m:sSub>
                          <m:r>
                            <a:rPr lang="en-GB" sz="1600" b="1" i="1" smtClean="0">
                              <a:latin typeface="Cambria Math"/>
                            </a:rPr>
                            <m:t>+</m:t>
                          </m:r>
                          <m:sSub>
                            <m:sSubPr>
                              <m:ctrlPr>
                                <a:rPr lang="en-GB" sz="1600" b="1" i="1" smtClean="0">
                                  <a:latin typeface="Cambria Math" panose="02040503050406030204" pitchFamily="18" charset="0"/>
                                </a:rPr>
                              </m:ctrlPr>
                            </m:sSubPr>
                            <m:e>
                              <m:r>
                                <a:rPr lang="en-GB" sz="1600" b="1" i="1" smtClean="0">
                                  <a:latin typeface="Cambria Math"/>
                                </a:rPr>
                                <m:t>𝒚</m:t>
                              </m:r>
                            </m:e>
                            <m:sub>
                              <m:r>
                                <a:rPr lang="en-GB" sz="1600" b="1" i="1" smtClean="0">
                                  <a:latin typeface="Cambria Math"/>
                                </a:rPr>
                                <m:t>𝟏</m:t>
                              </m:r>
                            </m:sub>
                          </m:sSub>
                        </m:e>
                      </m:d>
                      <m:d>
                        <m:dPr>
                          <m:ctrlPr>
                            <a:rPr lang="en-GB" sz="1600" b="1" i="1" smtClean="0">
                              <a:latin typeface="Cambria Math" panose="02040503050406030204" pitchFamily="18" charset="0"/>
                            </a:rPr>
                          </m:ctrlPr>
                        </m:dPr>
                        <m:e>
                          <m:sSub>
                            <m:sSubPr>
                              <m:ctrlPr>
                                <a:rPr lang="en-GB" sz="1600" b="1" i="1" smtClean="0">
                                  <a:latin typeface="Cambria Math" panose="02040503050406030204" pitchFamily="18" charset="0"/>
                                </a:rPr>
                              </m:ctrlPr>
                            </m:sSubPr>
                            <m:e>
                              <m:r>
                                <a:rPr lang="en-GB" sz="1600" b="1" i="1" smtClean="0">
                                  <a:latin typeface="Cambria Math"/>
                                </a:rPr>
                                <m:t>𝒙</m:t>
                              </m:r>
                            </m:e>
                            <m:sub>
                              <m:r>
                                <a:rPr lang="en-GB" sz="1600" b="1" i="1" smtClean="0">
                                  <a:latin typeface="Cambria Math"/>
                                </a:rPr>
                                <m:t>𝟑</m:t>
                              </m:r>
                            </m:sub>
                          </m:sSub>
                          <m:r>
                            <a:rPr lang="en-GB" sz="1600" b="1" i="1" smtClean="0">
                              <a:latin typeface="Cambria Math"/>
                            </a:rPr>
                            <m:t>−</m:t>
                          </m:r>
                          <m:sSub>
                            <m:sSubPr>
                              <m:ctrlPr>
                                <a:rPr lang="en-GB" sz="1600" b="1" i="1" smtClean="0">
                                  <a:latin typeface="Cambria Math" panose="02040503050406030204" pitchFamily="18" charset="0"/>
                                </a:rPr>
                              </m:ctrlPr>
                            </m:sSubPr>
                            <m:e>
                              <m:r>
                                <a:rPr lang="en-GB" sz="1600" b="1" i="1" smtClean="0">
                                  <a:latin typeface="Cambria Math"/>
                                </a:rPr>
                                <m:t>𝒙</m:t>
                              </m:r>
                            </m:e>
                            <m:sub>
                              <m:r>
                                <a:rPr lang="en-GB" sz="1600" b="1" i="1" smtClean="0">
                                  <a:latin typeface="Cambria Math"/>
                                </a:rPr>
                                <m:t>𝟏</m:t>
                              </m:r>
                            </m:sub>
                          </m:sSub>
                        </m:e>
                      </m:d>
                    </m:oMath>
                  </m:oMathPara>
                </a14:m>
                <a:endParaRPr lang="en-GB" sz="16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6144344" y="5315532"/>
                <a:ext cx="2096792" cy="553357"/>
              </a:xfrm>
              <a:prstGeom prst="rect">
                <a:avLst/>
              </a:prstGeom>
              <a:blipFill rotWithShape="1">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5422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us 10"/>
          <p:cNvSpPr/>
          <p:nvPr/>
        </p:nvSpPr>
        <p:spPr>
          <a:xfrm>
            <a:off x="5102339" y="4023760"/>
            <a:ext cx="449179" cy="449179"/>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a:spLocks noChangeAspect="1"/>
          </p:cNvSpPr>
          <p:nvPr/>
        </p:nvSpPr>
        <p:spPr>
          <a:xfrm rot="19387629">
            <a:off x="5628119" y="557955"/>
            <a:ext cx="3344607" cy="1333918"/>
          </a:xfrm>
          <a:prstGeom prst="triangle">
            <a:avLst>
              <a:gd name="adj" fmla="val 80134"/>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2552113" y="1349739"/>
            <a:ext cx="2047165" cy="5146595"/>
          </a:xfrm>
          <a:custGeom>
            <a:avLst/>
            <a:gdLst>
              <a:gd name="connsiteX0" fmla="*/ 0 w 2047165"/>
              <a:gd name="connsiteY0" fmla="*/ 5117910 h 5117910"/>
              <a:gd name="connsiteX1" fmla="*/ 0 w 2047165"/>
              <a:gd name="connsiteY1" fmla="*/ 0 h 5117910"/>
              <a:gd name="connsiteX2" fmla="*/ 2047165 w 2047165"/>
              <a:gd name="connsiteY2" fmla="*/ 1009934 h 5117910"/>
              <a:gd name="connsiteX3" fmla="*/ 2047165 w 2047165"/>
              <a:gd name="connsiteY3" fmla="*/ 5117910 h 5117910"/>
              <a:gd name="connsiteX4" fmla="*/ 0 w 2047165"/>
              <a:gd name="connsiteY4" fmla="*/ 5117910 h 511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65" h="5117910">
                <a:moveTo>
                  <a:pt x="0" y="5117910"/>
                </a:moveTo>
                <a:lnTo>
                  <a:pt x="0" y="0"/>
                </a:lnTo>
                <a:lnTo>
                  <a:pt x="2047165" y="1009934"/>
                </a:lnTo>
                <a:lnTo>
                  <a:pt x="2047165" y="5117910"/>
                </a:lnTo>
                <a:lnTo>
                  <a:pt x="0" y="511791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68213" y="1364776"/>
            <a:ext cx="2060812" cy="5131558"/>
          </a:xfrm>
          <a:custGeom>
            <a:avLst/>
            <a:gdLst>
              <a:gd name="connsiteX0" fmla="*/ 0 w 2060812"/>
              <a:gd name="connsiteY0" fmla="*/ 4094328 h 5131558"/>
              <a:gd name="connsiteX1" fmla="*/ 2060812 w 2060812"/>
              <a:gd name="connsiteY1" fmla="*/ 0 h 5131558"/>
              <a:gd name="connsiteX2" fmla="*/ 2060812 w 2060812"/>
              <a:gd name="connsiteY2" fmla="*/ 5131558 h 5131558"/>
              <a:gd name="connsiteX3" fmla="*/ 0 w 2060812"/>
              <a:gd name="connsiteY3" fmla="*/ 5131558 h 5131558"/>
              <a:gd name="connsiteX4" fmla="*/ 0 w 2060812"/>
              <a:gd name="connsiteY4" fmla="*/ 4094328 h 5131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812" h="5131558">
                <a:moveTo>
                  <a:pt x="0" y="4094328"/>
                </a:moveTo>
                <a:lnTo>
                  <a:pt x="2060812" y="0"/>
                </a:lnTo>
                <a:lnTo>
                  <a:pt x="2060812" y="5131558"/>
                </a:lnTo>
                <a:lnTo>
                  <a:pt x="0" y="5131558"/>
                </a:lnTo>
                <a:lnTo>
                  <a:pt x="0" y="4094328"/>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940549" y="2388358"/>
            <a:ext cx="4107976" cy="4107976"/>
          </a:xfrm>
          <a:custGeom>
            <a:avLst/>
            <a:gdLst>
              <a:gd name="connsiteX0" fmla="*/ 0 w 4121624"/>
              <a:gd name="connsiteY0" fmla="*/ 4107976 h 4107976"/>
              <a:gd name="connsiteX1" fmla="*/ 0 w 4121624"/>
              <a:gd name="connsiteY1" fmla="*/ 3070746 h 4107976"/>
              <a:gd name="connsiteX2" fmla="*/ 4121624 w 4121624"/>
              <a:gd name="connsiteY2" fmla="*/ 0 h 4107976"/>
              <a:gd name="connsiteX3" fmla="*/ 4121624 w 4121624"/>
              <a:gd name="connsiteY3" fmla="*/ 4107976 h 4107976"/>
              <a:gd name="connsiteX4" fmla="*/ 0 w 4121624"/>
              <a:gd name="connsiteY4" fmla="*/ 4107976 h 41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1624" h="4107976">
                <a:moveTo>
                  <a:pt x="0" y="4107976"/>
                </a:moveTo>
                <a:lnTo>
                  <a:pt x="0" y="3070746"/>
                </a:lnTo>
                <a:lnTo>
                  <a:pt x="4121624" y="0"/>
                </a:lnTo>
                <a:lnTo>
                  <a:pt x="4121624" y="4107976"/>
                </a:lnTo>
                <a:lnTo>
                  <a:pt x="0" y="4107976"/>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lus 18"/>
          <p:cNvSpPr/>
          <p:nvPr/>
        </p:nvSpPr>
        <p:spPr>
          <a:xfrm>
            <a:off x="2115360" y="4025735"/>
            <a:ext cx="449179" cy="4491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p:cNvSpPr txBox="1"/>
              <p:nvPr/>
            </p:nvSpPr>
            <p:spPr>
              <a:xfrm>
                <a:off x="92044" y="5331357"/>
                <a:ext cx="2096792"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𝟐</m:t>
                          </m:r>
                        </m:den>
                      </m:f>
                      <m:d>
                        <m:dPr>
                          <m:ctrlPr>
                            <a:rPr lang="en-GB" sz="1600" b="1" i="1" smtClean="0">
                              <a:latin typeface="Cambria Math" panose="02040503050406030204" pitchFamily="18" charset="0"/>
                            </a:rPr>
                          </m:ctrlPr>
                        </m:dPr>
                        <m:e>
                          <m:sSub>
                            <m:sSubPr>
                              <m:ctrlPr>
                                <a:rPr lang="en-GB" sz="1600" b="1" i="1" smtClean="0">
                                  <a:latin typeface="Cambria Math" panose="02040503050406030204" pitchFamily="18" charset="0"/>
                                </a:rPr>
                              </m:ctrlPr>
                            </m:sSubPr>
                            <m:e>
                              <m:r>
                                <a:rPr lang="en-GB" sz="1600" b="1" i="1" smtClean="0">
                                  <a:latin typeface="Cambria Math"/>
                                </a:rPr>
                                <m:t>𝒚</m:t>
                              </m:r>
                            </m:e>
                            <m:sub>
                              <m:r>
                                <a:rPr lang="en-GB" sz="1600" b="1" i="1" smtClean="0">
                                  <a:latin typeface="Cambria Math"/>
                                </a:rPr>
                                <m:t>𝟐</m:t>
                              </m:r>
                            </m:sub>
                          </m:sSub>
                          <m:r>
                            <a:rPr lang="en-GB" sz="1600" b="1" i="1" smtClean="0">
                              <a:latin typeface="Cambria Math"/>
                            </a:rPr>
                            <m:t>+</m:t>
                          </m:r>
                          <m:sSub>
                            <m:sSubPr>
                              <m:ctrlPr>
                                <a:rPr lang="en-GB" sz="1600" b="1" i="1" smtClean="0">
                                  <a:latin typeface="Cambria Math" panose="02040503050406030204" pitchFamily="18" charset="0"/>
                                </a:rPr>
                              </m:ctrlPr>
                            </m:sSubPr>
                            <m:e>
                              <m:r>
                                <a:rPr lang="en-GB" sz="1600" b="1" i="1" smtClean="0">
                                  <a:latin typeface="Cambria Math"/>
                                </a:rPr>
                                <m:t>𝒚</m:t>
                              </m:r>
                            </m:e>
                            <m:sub>
                              <m:r>
                                <a:rPr lang="en-GB" sz="1600" b="1" i="1" smtClean="0">
                                  <a:latin typeface="Cambria Math"/>
                                </a:rPr>
                                <m:t>𝟏</m:t>
                              </m:r>
                            </m:sub>
                          </m:sSub>
                        </m:e>
                      </m:d>
                      <m:d>
                        <m:dPr>
                          <m:ctrlPr>
                            <a:rPr lang="en-GB" sz="1600" b="1" i="1" smtClean="0">
                              <a:latin typeface="Cambria Math" panose="02040503050406030204" pitchFamily="18" charset="0"/>
                            </a:rPr>
                          </m:ctrlPr>
                        </m:dPr>
                        <m:e>
                          <m:sSub>
                            <m:sSubPr>
                              <m:ctrlPr>
                                <a:rPr lang="en-GB" sz="1600" b="1" i="1" smtClean="0">
                                  <a:latin typeface="Cambria Math" panose="02040503050406030204" pitchFamily="18" charset="0"/>
                                </a:rPr>
                              </m:ctrlPr>
                            </m:sSubPr>
                            <m:e>
                              <m:r>
                                <a:rPr lang="en-GB" sz="1600" b="1" i="1" smtClean="0">
                                  <a:latin typeface="Cambria Math"/>
                                </a:rPr>
                                <m:t>𝒙</m:t>
                              </m:r>
                            </m:e>
                            <m:sub>
                              <m:r>
                                <a:rPr lang="en-GB" sz="1600" b="1" i="1" smtClean="0">
                                  <a:latin typeface="Cambria Math"/>
                                </a:rPr>
                                <m:t>𝟐</m:t>
                              </m:r>
                            </m:sub>
                          </m:sSub>
                          <m:r>
                            <a:rPr lang="en-GB" sz="1600" b="1" i="1" smtClean="0">
                              <a:latin typeface="Cambria Math"/>
                            </a:rPr>
                            <m:t>−</m:t>
                          </m:r>
                          <m:sSub>
                            <m:sSubPr>
                              <m:ctrlPr>
                                <a:rPr lang="en-GB" sz="1600" b="1" i="1" smtClean="0">
                                  <a:latin typeface="Cambria Math" panose="02040503050406030204" pitchFamily="18" charset="0"/>
                                </a:rPr>
                              </m:ctrlPr>
                            </m:sSubPr>
                            <m:e>
                              <m:r>
                                <a:rPr lang="en-GB" sz="1600" b="1" i="1" smtClean="0">
                                  <a:latin typeface="Cambria Math"/>
                                </a:rPr>
                                <m:t>𝒙</m:t>
                              </m:r>
                            </m:e>
                            <m:sub>
                              <m:r>
                                <a:rPr lang="en-GB" sz="1600" b="1" i="1" smtClean="0">
                                  <a:latin typeface="Cambria Math"/>
                                </a:rPr>
                                <m:t>𝟏</m:t>
                              </m:r>
                            </m:sub>
                          </m:sSub>
                        </m:e>
                      </m:d>
                    </m:oMath>
                  </m:oMathPara>
                </a14:m>
                <a:endParaRPr lang="en-GB" sz="16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92044" y="5331357"/>
                <a:ext cx="2096792" cy="553357"/>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554214" y="5317507"/>
                <a:ext cx="2096792"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𝟐</m:t>
                          </m:r>
                        </m:den>
                      </m:f>
                      <m:d>
                        <m:dPr>
                          <m:ctrlPr>
                            <a:rPr lang="en-GB" sz="1600" b="1" i="1" smtClean="0">
                              <a:latin typeface="Cambria Math" panose="02040503050406030204" pitchFamily="18" charset="0"/>
                            </a:rPr>
                          </m:ctrlPr>
                        </m:dPr>
                        <m:e>
                          <m:sSub>
                            <m:sSubPr>
                              <m:ctrlPr>
                                <a:rPr lang="en-GB" sz="1600" b="1" i="1" smtClean="0">
                                  <a:latin typeface="Cambria Math" panose="02040503050406030204" pitchFamily="18" charset="0"/>
                                </a:rPr>
                              </m:ctrlPr>
                            </m:sSubPr>
                            <m:e>
                              <m:r>
                                <a:rPr lang="en-GB" sz="1600" b="1" i="1" smtClean="0">
                                  <a:latin typeface="Cambria Math"/>
                                </a:rPr>
                                <m:t>𝒚</m:t>
                              </m:r>
                            </m:e>
                            <m:sub>
                              <m:r>
                                <a:rPr lang="en-GB" sz="1600" b="1" i="1" smtClean="0">
                                  <a:latin typeface="Cambria Math"/>
                                </a:rPr>
                                <m:t>𝟑</m:t>
                              </m:r>
                            </m:sub>
                          </m:sSub>
                          <m:r>
                            <a:rPr lang="en-GB" sz="1600" b="1" i="1" smtClean="0">
                              <a:latin typeface="Cambria Math"/>
                            </a:rPr>
                            <m:t>+</m:t>
                          </m:r>
                          <m:sSub>
                            <m:sSubPr>
                              <m:ctrlPr>
                                <a:rPr lang="en-GB" sz="1600" b="1" i="1" smtClean="0">
                                  <a:latin typeface="Cambria Math" panose="02040503050406030204" pitchFamily="18" charset="0"/>
                                </a:rPr>
                              </m:ctrlPr>
                            </m:sSubPr>
                            <m:e>
                              <m:r>
                                <a:rPr lang="en-GB" sz="1600" b="1" i="1" smtClean="0">
                                  <a:latin typeface="Cambria Math"/>
                                </a:rPr>
                                <m:t>𝒚</m:t>
                              </m:r>
                            </m:e>
                            <m:sub>
                              <m:r>
                                <a:rPr lang="en-GB" sz="1600" b="1" i="1" smtClean="0">
                                  <a:latin typeface="Cambria Math"/>
                                </a:rPr>
                                <m:t>𝟐</m:t>
                              </m:r>
                            </m:sub>
                          </m:sSub>
                        </m:e>
                      </m:d>
                      <m:d>
                        <m:dPr>
                          <m:ctrlPr>
                            <a:rPr lang="en-GB" sz="1600" b="1" i="1" smtClean="0">
                              <a:latin typeface="Cambria Math" panose="02040503050406030204" pitchFamily="18" charset="0"/>
                            </a:rPr>
                          </m:ctrlPr>
                        </m:dPr>
                        <m:e>
                          <m:sSub>
                            <m:sSubPr>
                              <m:ctrlPr>
                                <a:rPr lang="en-GB" sz="1600" b="1" i="1" smtClean="0">
                                  <a:latin typeface="Cambria Math" panose="02040503050406030204" pitchFamily="18" charset="0"/>
                                </a:rPr>
                              </m:ctrlPr>
                            </m:sSubPr>
                            <m:e>
                              <m:r>
                                <a:rPr lang="en-GB" sz="1600" b="1" i="1" smtClean="0">
                                  <a:latin typeface="Cambria Math"/>
                                </a:rPr>
                                <m:t>𝒙</m:t>
                              </m:r>
                            </m:e>
                            <m:sub>
                              <m:r>
                                <a:rPr lang="en-GB" sz="1600" b="1" i="1" smtClean="0">
                                  <a:latin typeface="Cambria Math"/>
                                </a:rPr>
                                <m:t>𝟑</m:t>
                              </m:r>
                            </m:sub>
                          </m:sSub>
                          <m:r>
                            <a:rPr lang="en-GB" sz="1600" b="1" i="1" smtClean="0">
                              <a:latin typeface="Cambria Math"/>
                            </a:rPr>
                            <m:t>−</m:t>
                          </m:r>
                          <m:sSub>
                            <m:sSubPr>
                              <m:ctrlPr>
                                <a:rPr lang="en-GB" sz="1600" b="1" i="1" smtClean="0">
                                  <a:latin typeface="Cambria Math" panose="02040503050406030204" pitchFamily="18" charset="0"/>
                                </a:rPr>
                              </m:ctrlPr>
                            </m:sSubPr>
                            <m:e>
                              <m:r>
                                <a:rPr lang="en-GB" sz="1600" b="1" i="1" smtClean="0">
                                  <a:latin typeface="Cambria Math"/>
                                </a:rPr>
                                <m:t>𝒙</m:t>
                              </m:r>
                            </m:e>
                            <m:sub>
                              <m:r>
                                <a:rPr lang="en-GB" sz="1600" b="1" i="1" smtClean="0">
                                  <a:latin typeface="Cambria Math"/>
                                </a:rPr>
                                <m:t>𝟐</m:t>
                              </m:r>
                            </m:sub>
                          </m:sSub>
                        </m:e>
                      </m:d>
                    </m:oMath>
                  </m:oMathPara>
                </a14:m>
                <a:endParaRPr lang="en-GB" sz="16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2554214" y="5317507"/>
                <a:ext cx="2096792" cy="553357"/>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144344" y="5315532"/>
                <a:ext cx="2096791"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b="1" i="1" smtClean="0">
                              <a:solidFill>
                                <a:srgbClr val="FF0000"/>
                              </a:solidFill>
                              <a:latin typeface="Cambria Math" panose="02040503050406030204" pitchFamily="18" charset="0"/>
                            </a:rPr>
                          </m:ctrlPr>
                        </m:fPr>
                        <m:num>
                          <m:r>
                            <a:rPr lang="en-GB" sz="1600" b="1" i="1" smtClean="0">
                              <a:solidFill>
                                <a:srgbClr val="FF0000"/>
                              </a:solidFill>
                              <a:latin typeface="Cambria Math"/>
                            </a:rPr>
                            <m:t>𝟏</m:t>
                          </m:r>
                        </m:num>
                        <m:den>
                          <m:r>
                            <a:rPr lang="en-GB" sz="1600" b="1" i="1" smtClean="0">
                              <a:solidFill>
                                <a:srgbClr val="FF0000"/>
                              </a:solidFill>
                              <a:latin typeface="Cambria Math"/>
                            </a:rPr>
                            <m:t>𝟐</m:t>
                          </m:r>
                        </m:den>
                      </m:f>
                      <m:d>
                        <m:dPr>
                          <m:ctrlPr>
                            <a:rPr lang="en-GB" sz="1600" b="1" i="1" smtClean="0">
                              <a:solidFill>
                                <a:srgbClr val="FF0000"/>
                              </a:solidFill>
                              <a:latin typeface="Cambria Math" panose="02040503050406030204" pitchFamily="18" charset="0"/>
                            </a:rPr>
                          </m:ctrlPr>
                        </m:dPr>
                        <m:e>
                          <m:sSub>
                            <m:sSubPr>
                              <m:ctrlPr>
                                <a:rPr lang="en-GB" sz="1600" b="1" i="1" smtClean="0">
                                  <a:solidFill>
                                    <a:srgbClr val="FF0000"/>
                                  </a:solidFill>
                                  <a:latin typeface="Cambria Math" panose="02040503050406030204" pitchFamily="18" charset="0"/>
                                </a:rPr>
                              </m:ctrlPr>
                            </m:sSubPr>
                            <m:e>
                              <m:r>
                                <a:rPr lang="en-GB" sz="1600" b="1" i="1" smtClean="0">
                                  <a:solidFill>
                                    <a:srgbClr val="FF0000"/>
                                  </a:solidFill>
                                  <a:latin typeface="Cambria Math"/>
                                </a:rPr>
                                <m:t>𝒚</m:t>
                              </m:r>
                            </m:e>
                            <m:sub>
                              <m:r>
                                <a:rPr lang="en-GB" sz="1600" b="1" i="1" smtClean="0">
                                  <a:solidFill>
                                    <a:srgbClr val="FF0000"/>
                                  </a:solidFill>
                                  <a:latin typeface="Cambria Math"/>
                                </a:rPr>
                                <m:t>𝟑</m:t>
                              </m:r>
                            </m:sub>
                          </m:sSub>
                          <m:r>
                            <a:rPr lang="en-GB" sz="1600" b="1" i="1" smtClean="0">
                              <a:solidFill>
                                <a:srgbClr val="FF0000"/>
                              </a:solidFill>
                              <a:latin typeface="Cambria Math"/>
                            </a:rPr>
                            <m:t>+</m:t>
                          </m:r>
                          <m:sSub>
                            <m:sSubPr>
                              <m:ctrlPr>
                                <a:rPr lang="en-GB" sz="1600" b="1" i="1" smtClean="0">
                                  <a:solidFill>
                                    <a:srgbClr val="FF0000"/>
                                  </a:solidFill>
                                  <a:latin typeface="Cambria Math" panose="02040503050406030204" pitchFamily="18" charset="0"/>
                                </a:rPr>
                              </m:ctrlPr>
                            </m:sSubPr>
                            <m:e>
                              <m:r>
                                <a:rPr lang="en-GB" sz="1600" b="1" i="1" smtClean="0">
                                  <a:solidFill>
                                    <a:srgbClr val="FF0000"/>
                                  </a:solidFill>
                                  <a:latin typeface="Cambria Math"/>
                                </a:rPr>
                                <m:t>𝒚</m:t>
                              </m:r>
                            </m:e>
                            <m:sub>
                              <m:r>
                                <a:rPr lang="en-GB" sz="1600" b="1" i="1" smtClean="0">
                                  <a:solidFill>
                                    <a:srgbClr val="FF0000"/>
                                  </a:solidFill>
                                  <a:latin typeface="Cambria Math"/>
                                </a:rPr>
                                <m:t>𝟏</m:t>
                              </m:r>
                            </m:sub>
                          </m:sSub>
                        </m:e>
                      </m:d>
                      <m:d>
                        <m:dPr>
                          <m:ctrlPr>
                            <a:rPr lang="en-GB" sz="1600" b="1" i="1" smtClean="0">
                              <a:solidFill>
                                <a:srgbClr val="FF0000"/>
                              </a:solidFill>
                              <a:latin typeface="Cambria Math" panose="02040503050406030204" pitchFamily="18" charset="0"/>
                            </a:rPr>
                          </m:ctrlPr>
                        </m:dPr>
                        <m:e>
                          <m:sSub>
                            <m:sSubPr>
                              <m:ctrlPr>
                                <a:rPr lang="en-GB" sz="1600" b="1" i="1" smtClean="0">
                                  <a:solidFill>
                                    <a:srgbClr val="FF0000"/>
                                  </a:solidFill>
                                  <a:latin typeface="Cambria Math" panose="02040503050406030204" pitchFamily="18" charset="0"/>
                                </a:rPr>
                              </m:ctrlPr>
                            </m:sSubPr>
                            <m:e>
                              <m:r>
                                <a:rPr lang="en-GB" sz="1600" b="1" i="1" smtClean="0">
                                  <a:solidFill>
                                    <a:srgbClr val="FF0000"/>
                                  </a:solidFill>
                                  <a:latin typeface="Cambria Math"/>
                                </a:rPr>
                                <m:t>𝒙</m:t>
                              </m:r>
                            </m:e>
                            <m:sub>
                              <m:r>
                                <a:rPr lang="en-GB" sz="1600" b="1" i="1" smtClean="0">
                                  <a:solidFill>
                                    <a:srgbClr val="FF0000"/>
                                  </a:solidFill>
                                  <a:latin typeface="Cambria Math"/>
                                </a:rPr>
                                <m:t>𝟏</m:t>
                              </m:r>
                            </m:sub>
                          </m:sSub>
                          <m:r>
                            <a:rPr lang="en-GB" sz="1600" b="1" i="1" smtClean="0">
                              <a:solidFill>
                                <a:srgbClr val="FF0000"/>
                              </a:solidFill>
                              <a:latin typeface="Cambria Math"/>
                            </a:rPr>
                            <m:t>−</m:t>
                          </m:r>
                          <m:sSub>
                            <m:sSubPr>
                              <m:ctrlPr>
                                <a:rPr lang="en-GB" sz="1600" b="1" i="1" smtClean="0">
                                  <a:solidFill>
                                    <a:srgbClr val="FF0000"/>
                                  </a:solidFill>
                                  <a:latin typeface="Cambria Math" panose="02040503050406030204" pitchFamily="18" charset="0"/>
                                </a:rPr>
                              </m:ctrlPr>
                            </m:sSubPr>
                            <m:e>
                              <m:r>
                                <a:rPr lang="en-GB" sz="1600" b="1" i="1" smtClean="0">
                                  <a:solidFill>
                                    <a:srgbClr val="FF0000"/>
                                  </a:solidFill>
                                  <a:latin typeface="Cambria Math"/>
                                </a:rPr>
                                <m:t>𝒙</m:t>
                              </m:r>
                            </m:e>
                            <m:sub>
                              <m:r>
                                <a:rPr lang="en-GB" sz="1600" b="1" i="1" smtClean="0">
                                  <a:solidFill>
                                    <a:srgbClr val="FF0000"/>
                                  </a:solidFill>
                                  <a:latin typeface="Cambria Math"/>
                                </a:rPr>
                                <m:t>𝟑</m:t>
                              </m:r>
                            </m:sub>
                          </m:sSub>
                        </m:e>
                      </m:d>
                    </m:oMath>
                  </m:oMathPara>
                </a14:m>
                <a:endParaRPr lang="en-GB" sz="1600" b="1" dirty="0">
                  <a:solidFill>
                    <a:srgbClr val="FF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144344" y="5315532"/>
                <a:ext cx="2096791" cy="553357"/>
              </a:xfrm>
              <a:prstGeom prst="rect">
                <a:avLst/>
              </a:prstGeom>
              <a:blipFill rotWithShape="1">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674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446663" y="1269242"/>
            <a:ext cx="6073253" cy="3780430"/>
          </a:xfrm>
          <a:custGeom>
            <a:avLst/>
            <a:gdLst>
              <a:gd name="connsiteX0" fmla="*/ 0 w 6073253"/>
              <a:gd name="connsiteY0" fmla="*/ 1569492 h 3780430"/>
              <a:gd name="connsiteX1" fmla="*/ 1760561 w 6073253"/>
              <a:gd name="connsiteY1" fmla="*/ 600501 h 3780430"/>
              <a:gd name="connsiteX2" fmla="*/ 2947916 w 6073253"/>
              <a:gd name="connsiteY2" fmla="*/ 1433015 h 3780430"/>
              <a:gd name="connsiteX3" fmla="*/ 4517409 w 6073253"/>
              <a:gd name="connsiteY3" fmla="*/ 0 h 3780430"/>
              <a:gd name="connsiteX4" fmla="*/ 6073253 w 6073253"/>
              <a:gd name="connsiteY4" fmla="*/ 1978925 h 3780430"/>
              <a:gd name="connsiteX5" fmla="*/ 3930555 w 6073253"/>
              <a:gd name="connsiteY5" fmla="*/ 2756848 h 3780430"/>
              <a:gd name="connsiteX6" fmla="*/ 2429301 w 6073253"/>
              <a:gd name="connsiteY6" fmla="*/ 3780430 h 3780430"/>
              <a:gd name="connsiteX7" fmla="*/ 0 w 6073253"/>
              <a:gd name="connsiteY7" fmla="*/ 1569492 h 378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253" h="3780430">
                <a:moveTo>
                  <a:pt x="0" y="1569492"/>
                </a:moveTo>
                <a:lnTo>
                  <a:pt x="1760561" y="600501"/>
                </a:lnTo>
                <a:lnTo>
                  <a:pt x="2947916" y="1433015"/>
                </a:lnTo>
                <a:lnTo>
                  <a:pt x="4517409" y="0"/>
                </a:lnTo>
                <a:lnTo>
                  <a:pt x="6073253" y="1978925"/>
                </a:lnTo>
                <a:lnTo>
                  <a:pt x="3930555" y="2756848"/>
                </a:lnTo>
                <a:lnTo>
                  <a:pt x="2429301" y="3780430"/>
                </a:lnTo>
                <a:lnTo>
                  <a:pt x="0" y="1569492"/>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5964072" y="1269242"/>
            <a:ext cx="1569492" cy="5213444"/>
          </a:xfrm>
          <a:custGeom>
            <a:avLst/>
            <a:gdLst>
              <a:gd name="connsiteX0" fmla="*/ 0 w 1555844"/>
              <a:gd name="connsiteY0" fmla="*/ 5213444 h 5213444"/>
              <a:gd name="connsiteX1" fmla="*/ 0 w 1555844"/>
              <a:gd name="connsiteY1" fmla="*/ 0 h 5213444"/>
              <a:gd name="connsiteX2" fmla="*/ 0 w 1555844"/>
              <a:gd name="connsiteY2" fmla="*/ 0 h 5213444"/>
              <a:gd name="connsiteX3" fmla="*/ 1542197 w 1555844"/>
              <a:gd name="connsiteY3" fmla="*/ 1978925 h 5213444"/>
              <a:gd name="connsiteX4" fmla="*/ 1555844 w 1555844"/>
              <a:gd name="connsiteY4" fmla="*/ 5213444 h 5213444"/>
              <a:gd name="connsiteX5" fmla="*/ 0 w 1555844"/>
              <a:gd name="connsiteY5" fmla="*/ 5213444 h 521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844" h="5213444">
                <a:moveTo>
                  <a:pt x="0" y="5213444"/>
                </a:moveTo>
                <a:lnTo>
                  <a:pt x="0" y="0"/>
                </a:lnTo>
                <a:lnTo>
                  <a:pt x="0" y="0"/>
                </a:lnTo>
                <a:lnTo>
                  <a:pt x="1542197" y="1978925"/>
                </a:lnTo>
                <a:lnTo>
                  <a:pt x="1555844" y="5213444"/>
                </a:lnTo>
                <a:lnTo>
                  <a:pt x="0" y="5213444"/>
                </a:lnTo>
                <a:close/>
              </a:path>
            </a:pathLst>
          </a:custGeom>
          <a:solidFill>
            <a:srgbClr val="FFFF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380931" y="1282890"/>
            <a:ext cx="1583141" cy="5213444"/>
          </a:xfrm>
          <a:custGeom>
            <a:avLst/>
            <a:gdLst>
              <a:gd name="connsiteX0" fmla="*/ 0 w 1583141"/>
              <a:gd name="connsiteY0" fmla="*/ 5213444 h 5213444"/>
              <a:gd name="connsiteX1" fmla="*/ 13648 w 1583141"/>
              <a:gd name="connsiteY1" fmla="*/ 1405719 h 5213444"/>
              <a:gd name="connsiteX2" fmla="*/ 1583141 w 1583141"/>
              <a:gd name="connsiteY2" fmla="*/ 0 h 5213444"/>
              <a:gd name="connsiteX3" fmla="*/ 1583141 w 1583141"/>
              <a:gd name="connsiteY3" fmla="*/ 5213444 h 5213444"/>
              <a:gd name="connsiteX4" fmla="*/ 0 w 1583141"/>
              <a:gd name="connsiteY4" fmla="*/ 5213444 h 5213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1" h="5213444">
                <a:moveTo>
                  <a:pt x="0" y="5213444"/>
                </a:moveTo>
                <a:cubicBezTo>
                  <a:pt x="4549" y="3944202"/>
                  <a:pt x="9099" y="2674961"/>
                  <a:pt x="13648" y="1405719"/>
                </a:cubicBezTo>
                <a:lnTo>
                  <a:pt x="1583141" y="0"/>
                </a:lnTo>
                <a:lnTo>
                  <a:pt x="1583141" y="5213444"/>
                </a:lnTo>
                <a:lnTo>
                  <a:pt x="0" y="5213444"/>
                </a:lnTo>
                <a:close/>
              </a:path>
            </a:pathLst>
          </a:custGeom>
          <a:solidFill>
            <a:srgbClr val="FFFF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3207224" y="1883391"/>
            <a:ext cx="1201003" cy="4612943"/>
          </a:xfrm>
          <a:custGeom>
            <a:avLst/>
            <a:gdLst>
              <a:gd name="connsiteX0" fmla="*/ 13648 w 1201003"/>
              <a:gd name="connsiteY0" fmla="*/ 4612943 h 4612943"/>
              <a:gd name="connsiteX1" fmla="*/ 0 w 1201003"/>
              <a:gd name="connsiteY1" fmla="*/ 0 h 4612943"/>
              <a:gd name="connsiteX2" fmla="*/ 1201003 w 1201003"/>
              <a:gd name="connsiteY2" fmla="*/ 818866 h 4612943"/>
              <a:gd name="connsiteX3" fmla="*/ 1173707 w 1201003"/>
              <a:gd name="connsiteY3" fmla="*/ 4612943 h 4612943"/>
              <a:gd name="connsiteX4" fmla="*/ 13648 w 1201003"/>
              <a:gd name="connsiteY4" fmla="*/ 4612943 h 4612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003" h="4612943">
                <a:moveTo>
                  <a:pt x="13648" y="4612943"/>
                </a:moveTo>
                <a:cubicBezTo>
                  <a:pt x="9099" y="3075295"/>
                  <a:pt x="4549" y="1537648"/>
                  <a:pt x="0" y="0"/>
                </a:cubicBezTo>
                <a:lnTo>
                  <a:pt x="1201003" y="818866"/>
                </a:lnTo>
                <a:lnTo>
                  <a:pt x="1173707" y="4612943"/>
                </a:lnTo>
                <a:lnTo>
                  <a:pt x="13648" y="4612943"/>
                </a:lnTo>
                <a:close/>
              </a:path>
            </a:pathLst>
          </a:custGeom>
          <a:solidFill>
            <a:srgbClr val="FFFF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stCxn id="4" idx="2"/>
          </p:cNvCxnSpPr>
          <p:nvPr/>
        </p:nvCxnSpPr>
        <p:spPr>
          <a:xfrm flipH="1">
            <a:off x="4380931" y="2702257"/>
            <a:ext cx="13648" cy="3793136"/>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433015" y="1883391"/>
            <a:ext cx="1787857" cy="4612943"/>
          </a:xfrm>
          <a:custGeom>
            <a:avLst/>
            <a:gdLst>
              <a:gd name="connsiteX0" fmla="*/ 0 w 1787857"/>
              <a:gd name="connsiteY0" fmla="*/ 4612943 h 4612943"/>
              <a:gd name="connsiteX1" fmla="*/ 27295 w 1787857"/>
              <a:gd name="connsiteY1" fmla="*/ 955343 h 4612943"/>
              <a:gd name="connsiteX2" fmla="*/ 1774209 w 1787857"/>
              <a:gd name="connsiteY2" fmla="*/ 0 h 4612943"/>
              <a:gd name="connsiteX3" fmla="*/ 1787857 w 1787857"/>
              <a:gd name="connsiteY3" fmla="*/ 4612943 h 4612943"/>
              <a:gd name="connsiteX4" fmla="*/ 0 w 1787857"/>
              <a:gd name="connsiteY4" fmla="*/ 4612943 h 4612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857" h="4612943">
                <a:moveTo>
                  <a:pt x="0" y="4612943"/>
                </a:moveTo>
                <a:lnTo>
                  <a:pt x="27295" y="955343"/>
                </a:lnTo>
                <a:lnTo>
                  <a:pt x="1774209" y="0"/>
                </a:lnTo>
                <a:cubicBezTo>
                  <a:pt x="1778758" y="1537648"/>
                  <a:pt x="1783308" y="3075295"/>
                  <a:pt x="1787857" y="4612943"/>
                </a:cubicBezTo>
                <a:lnTo>
                  <a:pt x="0" y="4612943"/>
                </a:lnTo>
                <a:close/>
              </a:path>
            </a:pathLst>
          </a:custGeom>
          <a:solidFill>
            <a:srgbClr val="FFFF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a:stCxn id="4" idx="1"/>
          </p:cNvCxnSpPr>
          <p:nvPr/>
        </p:nvCxnSpPr>
        <p:spPr>
          <a:xfrm>
            <a:off x="3207224" y="1869743"/>
            <a:ext cx="0" cy="462565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3"/>
          </p:cNvCxnSpPr>
          <p:nvPr/>
        </p:nvCxnSpPr>
        <p:spPr>
          <a:xfrm flipH="1">
            <a:off x="5950424" y="1269242"/>
            <a:ext cx="13648" cy="5226151"/>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1433015" y="2838734"/>
            <a:ext cx="2456597" cy="3657600"/>
          </a:xfrm>
          <a:custGeom>
            <a:avLst/>
            <a:gdLst>
              <a:gd name="connsiteX0" fmla="*/ 0 w 2456597"/>
              <a:gd name="connsiteY0" fmla="*/ 3643953 h 3657600"/>
              <a:gd name="connsiteX1" fmla="*/ 27295 w 2456597"/>
              <a:gd name="connsiteY1" fmla="*/ 0 h 3657600"/>
              <a:gd name="connsiteX2" fmla="*/ 2456597 w 2456597"/>
              <a:gd name="connsiteY2" fmla="*/ 2197290 h 3657600"/>
              <a:gd name="connsiteX3" fmla="*/ 2429301 w 2456597"/>
              <a:gd name="connsiteY3" fmla="*/ 3657600 h 3657600"/>
              <a:gd name="connsiteX4" fmla="*/ 0 w 2456597"/>
              <a:gd name="connsiteY4" fmla="*/ 3643953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597" h="3657600">
                <a:moveTo>
                  <a:pt x="0" y="3643953"/>
                </a:moveTo>
                <a:lnTo>
                  <a:pt x="27295" y="0"/>
                </a:lnTo>
                <a:lnTo>
                  <a:pt x="2456597" y="2197290"/>
                </a:lnTo>
                <a:lnTo>
                  <a:pt x="2429301" y="3657600"/>
                </a:lnTo>
                <a:lnTo>
                  <a:pt x="0" y="3643953"/>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4" idx="0"/>
          </p:cNvCxnSpPr>
          <p:nvPr/>
        </p:nvCxnSpPr>
        <p:spPr>
          <a:xfrm>
            <a:off x="1446663" y="2838734"/>
            <a:ext cx="0" cy="3656659"/>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p:cNvCxnSpPr>
          <p:nvPr/>
        </p:nvCxnSpPr>
        <p:spPr>
          <a:xfrm>
            <a:off x="7519916" y="3248167"/>
            <a:ext cx="0" cy="3247226"/>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5"/>
          </p:cNvCxnSpPr>
          <p:nvPr/>
        </p:nvCxnSpPr>
        <p:spPr>
          <a:xfrm flipH="1">
            <a:off x="5363570" y="4026090"/>
            <a:ext cx="13648" cy="2469303"/>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6"/>
          </p:cNvCxnSpPr>
          <p:nvPr/>
        </p:nvCxnSpPr>
        <p:spPr>
          <a:xfrm flipH="1">
            <a:off x="3862316" y="5049672"/>
            <a:ext cx="13648" cy="1445721"/>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3862316" y="4012442"/>
            <a:ext cx="1528550" cy="2483892"/>
          </a:xfrm>
          <a:custGeom>
            <a:avLst/>
            <a:gdLst>
              <a:gd name="connsiteX0" fmla="*/ 0 w 1528550"/>
              <a:gd name="connsiteY0" fmla="*/ 2483892 h 2483892"/>
              <a:gd name="connsiteX1" fmla="*/ 27296 w 1528550"/>
              <a:gd name="connsiteY1" fmla="*/ 1023582 h 2483892"/>
              <a:gd name="connsiteX2" fmla="*/ 1528550 w 1528550"/>
              <a:gd name="connsiteY2" fmla="*/ 0 h 2483892"/>
              <a:gd name="connsiteX3" fmla="*/ 1514902 w 1528550"/>
              <a:gd name="connsiteY3" fmla="*/ 2483892 h 2483892"/>
              <a:gd name="connsiteX4" fmla="*/ 0 w 1528550"/>
              <a:gd name="connsiteY4" fmla="*/ 2483892 h 248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550" h="2483892">
                <a:moveTo>
                  <a:pt x="0" y="2483892"/>
                </a:moveTo>
                <a:lnTo>
                  <a:pt x="27296" y="1023582"/>
                </a:lnTo>
                <a:lnTo>
                  <a:pt x="1528550" y="0"/>
                </a:lnTo>
                <a:cubicBezTo>
                  <a:pt x="1524001" y="827964"/>
                  <a:pt x="1519451" y="1655928"/>
                  <a:pt x="1514902" y="2483892"/>
                </a:cubicBezTo>
                <a:lnTo>
                  <a:pt x="0" y="2483892"/>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5363570" y="3248167"/>
            <a:ext cx="2169994" cy="3248167"/>
          </a:xfrm>
          <a:custGeom>
            <a:avLst/>
            <a:gdLst>
              <a:gd name="connsiteX0" fmla="*/ 0 w 2169994"/>
              <a:gd name="connsiteY0" fmla="*/ 3248167 h 3248167"/>
              <a:gd name="connsiteX1" fmla="*/ 27296 w 2169994"/>
              <a:gd name="connsiteY1" fmla="*/ 764275 h 3248167"/>
              <a:gd name="connsiteX2" fmla="*/ 2156346 w 2169994"/>
              <a:gd name="connsiteY2" fmla="*/ 0 h 3248167"/>
              <a:gd name="connsiteX3" fmla="*/ 2169994 w 2169994"/>
              <a:gd name="connsiteY3" fmla="*/ 3248167 h 3248167"/>
              <a:gd name="connsiteX4" fmla="*/ 0 w 2169994"/>
              <a:gd name="connsiteY4" fmla="*/ 3248167 h 324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3248167">
                <a:moveTo>
                  <a:pt x="0" y="3248167"/>
                </a:moveTo>
                <a:lnTo>
                  <a:pt x="27296" y="764275"/>
                </a:lnTo>
                <a:lnTo>
                  <a:pt x="2156346" y="0"/>
                </a:lnTo>
                <a:cubicBezTo>
                  <a:pt x="2160895" y="1082722"/>
                  <a:pt x="2165445" y="2165445"/>
                  <a:pt x="2169994" y="3248167"/>
                </a:cubicBezTo>
                <a:lnTo>
                  <a:pt x="0" y="3248167"/>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a:off x="150125" y="6495393"/>
            <a:ext cx="878915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92536" y="210939"/>
            <a:ext cx="8387232" cy="461665"/>
          </a:xfrm>
          <a:prstGeom prst="rect">
            <a:avLst/>
          </a:prstGeom>
        </p:spPr>
        <p:txBody>
          <a:bodyPr wrap="none">
            <a:spAutoFit/>
          </a:bodyPr>
          <a:lstStyle/>
          <a:p>
            <a:r>
              <a:rPr lang="en-GB" sz="2400" dirty="0">
                <a:latin typeface="Comic Sans MS" panose="030F0702030302020204" pitchFamily="66" charset="0"/>
              </a:rPr>
              <a:t>This process works with ANY polygon, not just a triangle.</a:t>
            </a:r>
          </a:p>
        </p:txBody>
      </p:sp>
      <p:grpSp>
        <p:nvGrpSpPr>
          <p:cNvPr id="34" name="Group 33"/>
          <p:cNvGrpSpPr/>
          <p:nvPr/>
        </p:nvGrpSpPr>
        <p:grpSpPr>
          <a:xfrm>
            <a:off x="1348702" y="924861"/>
            <a:ext cx="2950375" cy="1751618"/>
            <a:chOff x="51531" y="3630201"/>
            <a:chExt cx="1507542" cy="2552753"/>
          </a:xfrm>
        </p:grpSpPr>
        <p:sp>
          <p:nvSpPr>
            <p:cNvPr id="35" name="Rectangle 34"/>
            <p:cNvSpPr/>
            <p:nvPr/>
          </p:nvSpPr>
          <p:spPr>
            <a:xfrm>
              <a:off x="51531" y="3630201"/>
              <a:ext cx="1422428" cy="1153008"/>
            </a:xfrm>
            <a:prstGeom prst="rect">
              <a:avLst/>
            </a:prstGeom>
          </p:spPr>
          <p:txBody>
            <a:bodyPr wrap="square">
              <a:spAutoFit/>
            </a:bodyPr>
            <a:lstStyle/>
            <a:p>
              <a:r>
                <a:rPr lang="en-GB" sz="2000" dirty="0">
                  <a:latin typeface="Comic Sans MS" panose="030F0702030302020204" pitchFamily="66" charset="0"/>
                </a:rPr>
                <a:t>And it doesn’t have to be convex either!</a:t>
              </a:r>
            </a:p>
          </p:txBody>
        </p:sp>
        <p:sp>
          <p:nvSpPr>
            <p:cNvPr id="36" name="Arc 35"/>
            <p:cNvSpPr/>
            <p:nvPr/>
          </p:nvSpPr>
          <p:spPr>
            <a:xfrm>
              <a:off x="1071915" y="4421876"/>
              <a:ext cx="487158" cy="1761078"/>
            </a:xfrm>
            <a:prstGeom prst="arc">
              <a:avLst>
                <a:gd name="adj1" fmla="val 15620050"/>
                <a:gd name="adj2" fmla="val 571489"/>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7" name="TextBox 36"/>
              <p:cNvSpPr txBox="1"/>
              <p:nvPr/>
            </p:nvSpPr>
            <p:spPr>
              <a:xfrm>
                <a:off x="8243273" y="6076367"/>
                <a:ext cx="4315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a:rPr>
                        <m:t>𝒙</m:t>
                      </m:r>
                    </m:oMath>
                  </m:oMathPara>
                </a14:m>
                <a:endParaRPr lang="en-GB" sz="2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8243273" y="6076367"/>
                <a:ext cx="431528" cy="46166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9381" y="62697"/>
                <a:ext cx="4379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a:rPr>
                        <m:t>𝒚</m:t>
                      </m:r>
                    </m:oMath>
                  </m:oMathPara>
                </a14:m>
                <a:endParaRPr lang="en-GB" sz="24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39381" y="62697"/>
                <a:ext cx="437940" cy="461665"/>
              </a:xfrm>
              <a:prstGeom prst="rect">
                <a:avLst/>
              </a:prstGeom>
              <a:blipFill rotWithShape="1">
                <a:blip r:embed="rId4"/>
                <a:stretch>
                  <a:fillRect b="-10526"/>
                </a:stretch>
              </a:blipFill>
            </p:spPr>
            <p:txBody>
              <a:bodyPr/>
              <a:lstStyle/>
              <a:p>
                <a:r>
                  <a:rPr lang="en-GB">
                    <a:noFill/>
                  </a:rPr>
                  <a:t> </a:t>
                </a:r>
              </a:p>
            </p:txBody>
          </p:sp>
        </mc:Fallback>
      </mc:AlternateContent>
      <p:cxnSp>
        <p:nvCxnSpPr>
          <p:cNvPr id="39" name="Straight Arrow Connector 38"/>
          <p:cNvCxnSpPr/>
          <p:nvPr/>
        </p:nvCxnSpPr>
        <p:spPr>
          <a:xfrm flipV="1">
            <a:off x="486710" y="62699"/>
            <a:ext cx="0" cy="6700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35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par>
                                <p:cTn id="19" presetID="22"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1"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par>
                                <p:cTn id="25" presetID="22" presetClass="entr" presetSubtype="1"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par>
                                <p:cTn id="28" presetID="22" presetClass="entr" presetSubtype="1"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500"/>
                            </p:stCondLst>
                            <p:childTnLst>
                              <p:par>
                                <p:cTn id="37" presetID="10" presetClass="entr" presetSubtype="0" fill="hold" grpId="0" nodeType="afterEffect">
                                  <p:stCondLst>
                                    <p:cond delay="100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2000"/>
                                        <p:tgtEl>
                                          <p:spTgt spid="27"/>
                                        </p:tgtEl>
                                      </p:cBhvr>
                                    </p:animEffect>
                                  </p:childTnLst>
                                </p:cTn>
                              </p:par>
                            </p:childTnLst>
                          </p:cTn>
                        </p:par>
                        <p:par>
                          <p:cTn id="40" fill="hold">
                            <p:stCondLst>
                              <p:cond delay="3500"/>
                            </p:stCondLst>
                            <p:childTnLst>
                              <p:par>
                                <p:cTn id="41" presetID="10" presetClass="entr" presetSubtype="0" fill="hold" grpId="0" nodeType="afterEffect">
                                  <p:stCondLst>
                                    <p:cond delay="10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2000"/>
                                        <p:tgtEl>
                                          <p:spTgt spid="28"/>
                                        </p:tgtEl>
                                      </p:cBhvr>
                                    </p:animEffect>
                                  </p:childTnLst>
                                </p:cTn>
                              </p:par>
                            </p:childTnLst>
                          </p:cTn>
                        </p:par>
                        <p:par>
                          <p:cTn id="44" fill="hold">
                            <p:stCondLst>
                              <p:cond delay="6500"/>
                            </p:stCondLst>
                            <p:childTnLst>
                              <p:par>
                                <p:cTn id="45" presetID="10" presetClass="entr" presetSubtype="0" fill="hold" grpId="0" nodeType="afterEffect">
                                  <p:stCondLst>
                                    <p:cond delay="100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2000"/>
                                        <p:tgtEl>
                                          <p:spTgt spid="29"/>
                                        </p:tgtEl>
                                      </p:cBhvr>
                                    </p:animEffect>
                                  </p:childTnLst>
                                </p:cTn>
                              </p:par>
                            </p:childTnLst>
                          </p:cTn>
                        </p:par>
                        <p:par>
                          <p:cTn id="48" fill="hold">
                            <p:stCondLst>
                              <p:cond delay="9500"/>
                            </p:stCondLst>
                            <p:childTnLst>
                              <p:par>
                                <p:cTn id="49" presetID="10" presetClass="entr" presetSubtype="0" fill="hold" grpId="0" nodeType="afterEffect">
                                  <p:stCondLst>
                                    <p:cond delay="100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2000"/>
                                        <p:tgtEl>
                                          <p:spTgt spid="30"/>
                                        </p:tgtEl>
                                      </p:cBhvr>
                                    </p:animEffect>
                                  </p:childTnLst>
                                </p:cTn>
                              </p:par>
                            </p:childTnLst>
                          </p:cTn>
                        </p:par>
                        <p:par>
                          <p:cTn id="52" fill="hold">
                            <p:stCondLst>
                              <p:cond delay="12500"/>
                            </p:stCondLst>
                            <p:childTnLst>
                              <p:par>
                                <p:cTn id="53" presetID="10" presetClass="entr" presetSubtype="0" fill="hold" grpId="0" nodeType="afterEffect">
                                  <p:stCondLst>
                                    <p:cond delay="100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2000"/>
                                        <p:tgtEl>
                                          <p:spTgt spid="31"/>
                                        </p:tgtEl>
                                      </p:cBhvr>
                                    </p:animEffect>
                                  </p:childTnLst>
                                </p:cTn>
                              </p:par>
                            </p:childTnLst>
                          </p:cTn>
                        </p:par>
                        <p:par>
                          <p:cTn id="56" fill="hold">
                            <p:stCondLst>
                              <p:cond delay="15500"/>
                            </p:stCondLst>
                            <p:childTnLst>
                              <p:par>
                                <p:cTn id="57" presetID="10" presetClass="entr" presetSubtype="0" fill="hold" grpId="0" nodeType="afterEffect">
                                  <p:stCondLst>
                                    <p:cond delay="100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P spid="26" grpId="0" animBg="1"/>
      <p:bldP spid="32" grpId="0" animBg="1"/>
      <p:bldP spid="31"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446663" y="1269242"/>
            <a:ext cx="6073253" cy="3780430"/>
          </a:xfrm>
          <a:custGeom>
            <a:avLst/>
            <a:gdLst>
              <a:gd name="connsiteX0" fmla="*/ 0 w 6073253"/>
              <a:gd name="connsiteY0" fmla="*/ 1569492 h 3780430"/>
              <a:gd name="connsiteX1" fmla="*/ 1760561 w 6073253"/>
              <a:gd name="connsiteY1" fmla="*/ 600501 h 3780430"/>
              <a:gd name="connsiteX2" fmla="*/ 2947916 w 6073253"/>
              <a:gd name="connsiteY2" fmla="*/ 1433015 h 3780430"/>
              <a:gd name="connsiteX3" fmla="*/ 4517409 w 6073253"/>
              <a:gd name="connsiteY3" fmla="*/ 0 h 3780430"/>
              <a:gd name="connsiteX4" fmla="*/ 6073253 w 6073253"/>
              <a:gd name="connsiteY4" fmla="*/ 1978925 h 3780430"/>
              <a:gd name="connsiteX5" fmla="*/ 3930555 w 6073253"/>
              <a:gd name="connsiteY5" fmla="*/ 2756848 h 3780430"/>
              <a:gd name="connsiteX6" fmla="*/ 2429301 w 6073253"/>
              <a:gd name="connsiteY6" fmla="*/ 3780430 h 3780430"/>
              <a:gd name="connsiteX7" fmla="*/ 0 w 6073253"/>
              <a:gd name="connsiteY7" fmla="*/ 1569492 h 378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3253" h="3780430">
                <a:moveTo>
                  <a:pt x="0" y="1569492"/>
                </a:moveTo>
                <a:lnTo>
                  <a:pt x="1760561" y="600501"/>
                </a:lnTo>
                <a:lnTo>
                  <a:pt x="2947916" y="1433015"/>
                </a:lnTo>
                <a:lnTo>
                  <a:pt x="4517409" y="0"/>
                </a:lnTo>
                <a:lnTo>
                  <a:pt x="6073253" y="1978925"/>
                </a:lnTo>
                <a:lnTo>
                  <a:pt x="3930555" y="2756848"/>
                </a:lnTo>
                <a:lnTo>
                  <a:pt x="2429301" y="3780430"/>
                </a:lnTo>
                <a:lnTo>
                  <a:pt x="0" y="1569492"/>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792536" y="210939"/>
            <a:ext cx="8387232" cy="461665"/>
          </a:xfrm>
          <a:prstGeom prst="rect">
            <a:avLst/>
          </a:prstGeom>
        </p:spPr>
        <p:txBody>
          <a:bodyPr wrap="none">
            <a:spAutoFit/>
          </a:bodyPr>
          <a:lstStyle/>
          <a:p>
            <a:r>
              <a:rPr lang="en-GB" sz="2400" dirty="0">
                <a:latin typeface="Comic Sans MS" panose="030F0702030302020204" pitchFamily="66" charset="0"/>
              </a:rPr>
              <a:t>This process works with ANY polygon, not just a triangle.</a:t>
            </a:r>
          </a:p>
        </p:txBody>
      </p:sp>
      <p:grpSp>
        <p:nvGrpSpPr>
          <p:cNvPr id="37" name="Group 36"/>
          <p:cNvGrpSpPr/>
          <p:nvPr/>
        </p:nvGrpSpPr>
        <p:grpSpPr>
          <a:xfrm>
            <a:off x="1348702" y="924861"/>
            <a:ext cx="2950375" cy="1751618"/>
            <a:chOff x="51531" y="3630201"/>
            <a:chExt cx="1507542" cy="2552753"/>
          </a:xfrm>
        </p:grpSpPr>
        <p:sp>
          <p:nvSpPr>
            <p:cNvPr id="38" name="Rectangle 37"/>
            <p:cNvSpPr/>
            <p:nvPr/>
          </p:nvSpPr>
          <p:spPr>
            <a:xfrm>
              <a:off x="51531" y="3630201"/>
              <a:ext cx="1422428" cy="1153008"/>
            </a:xfrm>
            <a:prstGeom prst="rect">
              <a:avLst/>
            </a:prstGeom>
          </p:spPr>
          <p:txBody>
            <a:bodyPr wrap="square">
              <a:spAutoFit/>
            </a:bodyPr>
            <a:lstStyle/>
            <a:p>
              <a:r>
                <a:rPr lang="en-GB" sz="2000" dirty="0">
                  <a:latin typeface="Comic Sans MS" panose="030F0702030302020204" pitchFamily="66" charset="0"/>
                </a:rPr>
                <a:t>And it doesn’t have to be convex either!</a:t>
              </a:r>
            </a:p>
          </p:txBody>
        </p:sp>
        <p:sp>
          <p:nvSpPr>
            <p:cNvPr id="39" name="Arc 38"/>
            <p:cNvSpPr/>
            <p:nvPr/>
          </p:nvSpPr>
          <p:spPr>
            <a:xfrm>
              <a:off x="1071915" y="4421876"/>
              <a:ext cx="487158" cy="1761078"/>
            </a:xfrm>
            <a:prstGeom prst="arc">
              <a:avLst>
                <a:gd name="adj1" fmla="val 15620050"/>
                <a:gd name="adj2" fmla="val 571489"/>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404873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400"/>
            <a:ext cx="8229600" cy="6622600"/>
          </a:xfrm>
        </p:spPr>
        <p:txBody>
          <a:bodyPr>
            <a:normAutofit/>
          </a:bodyPr>
          <a:lstStyle/>
          <a:p>
            <a:pPr marL="0" indent="0">
              <a:buNone/>
            </a:pPr>
            <a:r>
              <a:rPr lang="en-GB" sz="2400" dirty="0">
                <a:latin typeface="Comic Sans MS" panose="030F0702030302020204" pitchFamily="66" charset="0"/>
              </a:rPr>
              <a:t>So, list the co-ordinates in columns in a spreadsheet, repeating the first co-ordinates at the end.</a:t>
            </a:r>
          </a:p>
          <a:p>
            <a:pPr marL="0" indent="0">
              <a:buNone/>
            </a:pPr>
            <a:r>
              <a:rPr lang="en-GB" sz="2400" dirty="0">
                <a:latin typeface="Comic Sans MS" panose="030F0702030302020204" pitchFamily="66" charset="0"/>
              </a:rPr>
              <a:t>Then enter a formula for the area of the trapezium formed by the first pair of co-ordinates.</a:t>
            </a:r>
          </a:p>
          <a:p>
            <a:pPr marL="0" indent="0">
              <a:buNone/>
            </a:pPr>
            <a:r>
              <a:rPr lang="en-GB" sz="2400" dirty="0">
                <a:latin typeface="Comic Sans MS" panose="030F0702030302020204" pitchFamily="66" charset="0"/>
              </a:rPr>
              <a:t>Copy down this formula to the last point (point 3).</a:t>
            </a:r>
          </a:p>
          <a:p>
            <a:pPr marL="0" indent="0">
              <a:buNone/>
            </a:pPr>
            <a:r>
              <a:rPr lang="en-GB" sz="2400" dirty="0">
                <a:latin typeface="Comic Sans MS" panose="030F0702030302020204" pitchFamily="66" charset="0"/>
              </a:rPr>
              <a:t>Finally, sum the areas of the trapezium.</a:t>
            </a: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949619384"/>
                  </p:ext>
                </p:extLst>
              </p:nvPr>
            </p:nvGraphicFramePr>
            <p:xfrm>
              <a:off x="1373874" y="2993774"/>
              <a:ext cx="6096000" cy="2927604"/>
            </p:xfrm>
            <a:graphic>
              <a:graphicData uri="http://schemas.openxmlformats.org/drawingml/2006/table">
                <a:tbl>
                  <a:tblPr firstRow="1" bandRow="1">
                    <a:tableStyleId>{5C22544A-7EE6-4342-B048-85BDC9FD1C3A}</a:tableStyleId>
                  </a:tblPr>
                  <a:tblGrid>
                    <a:gridCol w="782472">
                      <a:extLst>
                        <a:ext uri="{9D8B030D-6E8A-4147-A177-3AD203B41FA5}">
                          <a16:colId xmlns:a16="http://schemas.microsoft.com/office/drawing/2014/main" val="20000"/>
                        </a:ext>
                      </a:extLst>
                    </a:gridCol>
                    <a:gridCol w="1323832">
                      <a:extLst>
                        <a:ext uri="{9D8B030D-6E8A-4147-A177-3AD203B41FA5}">
                          <a16:colId xmlns:a16="http://schemas.microsoft.com/office/drawing/2014/main" val="20001"/>
                        </a:ext>
                      </a:extLst>
                    </a:gridCol>
                    <a:gridCol w="1433015">
                      <a:extLst>
                        <a:ext uri="{9D8B030D-6E8A-4147-A177-3AD203B41FA5}">
                          <a16:colId xmlns:a16="http://schemas.microsoft.com/office/drawing/2014/main" val="20002"/>
                        </a:ext>
                      </a:extLst>
                    </a:gridCol>
                    <a:gridCol w="2556681">
                      <a:extLst>
                        <a:ext uri="{9D8B030D-6E8A-4147-A177-3AD203B41FA5}">
                          <a16:colId xmlns:a16="http://schemas.microsoft.com/office/drawing/2014/main" val="20003"/>
                        </a:ext>
                      </a:extLst>
                    </a:gridCol>
                  </a:tblGrid>
                  <a:tr h="370840">
                    <a:tc>
                      <a:txBody>
                        <a:bodyPr/>
                        <a:lstStyle/>
                        <a:p>
                          <a:r>
                            <a:rPr lang="en-GB" dirty="0">
                              <a:latin typeface="Comic Sans MS" panose="030F0702030302020204" pitchFamily="66" charset="0"/>
                            </a:rPr>
                            <a:t>Point</a:t>
                          </a:r>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𝒙</m:t>
                                </m:r>
                                <m:r>
                                  <a:rPr lang="en-GB" b="1" i="1" smtClean="0">
                                    <a:latin typeface="Cambria Math"/>
                                  </a:rPr>
                                  <m:t>−</m:t>
                                </m:r>
                                <m:r>
                                  <a:rPr lang="en-GB" b="1" i="1" smtClean="0">
                                    <a:latin typeface="Cambria Math"/>
                                  </a:rPr>
                                  <m:t>𝒄𝒐𝒐𝒓𝒅</m:t>
                                </m:r>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1" i="1" smtClean="0">
                                    <a:latin typeface="Cambria Math"/>
                                  </a:rPr>
                                  <m:t>−</m:t>
                                </m:r>
                                <m:r>
                                  <a:rPr lang="en-GB" b="1" i="1" smtClean="0">
                                    <a:latin typeface="Cambria Math"/>
                                  </a:rPr>
                                  <m:t>𝒄𝒐𝒐𝒓𝒅</m:t>
                                </m:r>
                              </m:oMath>
                            </m:oMathPara>
                          </a14:m>
                          <a:endParaRPr lang="en-GB" dirty="0"/>
                        </a:p>
                      </a:txBody>
                      <a:tcPr/>
                    </a:tc>
                    <a:tc>
                      <a:txBody>
                        <a:bodyPr/>
                        <a:lstStyle/>
                        <a:p>
                          <a:r>
                            <a:rPr lang="en-GB" dirty="0">
                              <a:latin typeface="Comic Sans MS" panose="030F0702030302020204" pitchFamily="66" charset="0"/>
                            </a:rPr>
                            <a:t>Trapezium area</a:t>
                          </a:r>
                        </a:p>
                      </a:txBody>
                      <a:tcPr/>
                    </a:tc>
                    <a:extLst>
                      <a:ext uri="{0D108BD9-81ED-4DB2-BD59-A6C34878D82A}">
                        <a16:rowId xmlns:a16="http://schemas.microsoft.com/office/drawing/2014/main" val="10000"/>
                      </a:ext>
                    </a:extLst>
                  </a:tr>
                  <a:tr h="370840">
                    <a:tc>
                      <a:txBody>
                        <a:bodyPr/>
                        <a:lstStyle/>
                        <a:p>
                          <a:pPr algn="ctr"/>
                          <a:r>
                            <a:rPr lang="en-GB" dirty="0"/>
                            <a:t>1</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e>
                                </m:d>
                              </m:oMath>
                            </m:oMathPara>
                          </a14:m>
                          <a:endParaRPr lang="en-GB" dirty="0"/>
                        </a:p>
                      </a:txBody>
                      <a:tcPr/>
                    </a:tc>
                    <a:extLst>
                      <a:ext uri="{0D108BD9-81ED-4DB2-BD59-A6C34878D82A}">
                        <a16:rowId xmlns:a16="http://schemas.microsoft.com/office/drawing/2014/main" val="10001"/>
                      </a:ext>
                    </a:extLst>
                  </a:tr>
                  <a:tr h="370840">
                    <a:tc>
                      <a:txBody>
                        <a:bodyPr/>
                        <a:lstStyle/>
                        <a:p>
                          <a:pPr algn="ctr"/>
                          <a:r>
                            <a:rPr lang="en-GB"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2</m:t>
                                        </m:r>
                                      </m:sub>
                                    </m:sSub>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e>
                                </m:d>
                              </m:oMath>
                            </m:oMathPara>
                          </a14:m>
                          <a:endParaRPr lang="en-GB" dirty="0"/>
                        </a:p>
                      </a:txBody>
                      <a:tcPr/>
                    </a:tc>
                    <a:extLst>
                      <a:ext uri="{0D108BD9-81ED-4DB2-BD59-A6C34878D82A}">
                        <a16:rowId xmlns:a16="http://schemas.microsoft.com/office/drawing/2014/main" val="10002"/>
                      </a:ext>
                    </a:extLst>
                  </a:tr>
                  <a:tr h="370840">
                    <a:tc>
                      <a:txBody>
                        <a:bodyPr/>
                        <a:lstStyle/>
                        <a:p>
                          <a:pPr algn="ctr"/>
                          <a:r>
                            <a:rPr lang="en-GB"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𝑦</m:t>
                                        </m:r>
                                      </m:e>
                                      <m:sub>
                                        <m:r>
                                          <a:rPr lang="en-GB" b="0" i="1" smtClean="0">
                                            <a:latin typeface="Cambria Math"/>
                                          </a:rPr>
                                          <m:t>3</m:t>
                                        </m:r>
                                      </m:sub>
                                    </m:sSub>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e>
                                </m:d>
                              </m:oMath>
                            </m:oMathPara>
                          </a14:m>
                          <a:endParaRPr lang="en-GB" dirty="0"/>
                        </a:p>
                      </a:txBody>
                      <a:tcPr/>
                    </a:tc>
                    <a:extLst>
                      <a:ext uri="{0D108BD9-81ED-4DB2-BD59-A6C34878D82A}">
                        <a16:rowId xmlns:a16="http://schemas.microsoft.com/office/drawing/2014/main" val="10003"/>
                      </a:ext>
                    </a:extLst>
                  </a:tr>
                  <a:tr h="370840">
                    <a:tc>
                      <a:txBody>
                        <a:bodyPr/>
                        <a:lstStyle/>
                        <a:p>
                          <a:pPr algn="ctr"/>
                          <a:r>
                            <a:rPr lang="en-GB"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1</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𝑦</m:t>
                                    </m:r>
                                  </m:e>
                                  <m:sub>
                                    <m:r>
                                      <a:rPr lang="en-GB" b="0" i="1" smtClean="0">
                                        <a:latin typeface="Cambria Math"/>
                                      </a:rPr>
                                      <m:t>1</m:t>
                                    </m:r>
                                  </m:sub>
                                </m:sSub>
                              </m:oMath>
                            </m:oMathPara>
                          </a14:m>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Total</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949619384"/>
                  </p:ext>
                </p:extLst>
              </p:nvPr>
            </p:nvGraphicFramePr>
            <p:xfrm>
              <a:off x="1373874" y="2993774"/>
              <a:ext cx="6096000" cy="2927604"/>
            </p:xfrm>
            <a:graphic>
              <a:graphicData uri="http://schemas.openxmlformats.org/drawingml/2006/table">
                <a:tbl>
                  <a:tblPr firstRow="1" bandRow="1">
                    <a:tableStyleId>{5C22544A-7EE6-4342-B048-85BDC9FD1C3A}</a:tableStyleId>
                  </a:tblPr>
                  <a:tblGrid>
                    <a:gridCol w="782472"/>
                    <a:gridCol w="1323832"/>
                    <a:gridCol w="1433015"/>
                    <a:gridCol w="2556681"/>
                  </a:tblGrid>
                  <a:tr h="370840">
                    <a:tc>
                      <a:txBody>
                        <a:bodyPr/>
                        <a:lstStyle/>
                        <a:p>
                          <a:r>
                            <a:rPr lang="en-GB" dirty="0" smtClean="0">
                              <a:latin typeface="Comic Sans MS" panose="030F0702030302020204" pitchFamily="66" charset="0"/>
                            </a:rPr>
                            <a:t>Point</a:t>
                          </a:r>
                          <a:endParaRPr lang="en-GB" dirty="0">
                            <a:latin typeface="Comic Sans MS" panose="030F0702030302020204" pitchFamily="66" charset="0"/>
                          </a:endParaRPr>
                        </a:p>
                      </a:txBody>
                      <a:tcPr/>
                    </a:tc>
                    <a:tc>
                      <a:txBody>
                        <a:bodyPr/>
                        <a:lstStyle/>
                        <a:p>
                          <a:endParaRPr lang="en-US"/>
                        </a:p>
                      </a:txBody>
                      <a:tcPr>
                        <a:blipFill rotWithShape="1">
                          <a:blip r:embed="rId2"/>
                          <a:stretch>
                            <a:fillRect l="-58716" t="-6557" r="-300459" b="-714754"/>
                          </a:stretch>
                        </a:blipFill>
                      </a:tcPr>
                    </a:tc>
                    <a:tc>
                      <a:txBody>
                        <a:bodyPr/>
                        <a:lstStyle/>
                        <a:p>
                          <a:endParaRPr lang="en-US"/>
                        </a:p>
                      </a:txBody>
                      <a:tcPr>
                        <a:blipFill rotWithShape="1">
                          <a:blip r:embed="rId2"/>
                          <a:stretch>
                            <a:fillRect l="-147234" t="-6557" r="-178723" b="-714754"/>
                          </a:stretch>
                        </a:blipFill>
                      </a:tcPr>
                    </a:tc>
                    <a:tc>
                      <a:txBody>
                        <a:bodyPr/>
                        <a:lstStyle/>
                        <a:p>
                          <a:r>
                            <a:rPr lang="en-GB" dirty="0" smtClean="0">
                              <a:latin typeface="Comic Sans MS" panose="030F0702030302020204" pitchFamily="66" charset="0"/>
                            </a:rPr>
                            <a:t>Trapezium area</a:t>
                          </a:r>
                          <a:endParaRPr lang="en-GB" dirty="0">
                            <a:latin typeface="Comic Sans MS" panose="030F0702030302020204" pitchFamily="66" charset="0"/>
                          </a:endParaRPr>
                        </a:p>
                      </a:txBody>
                      <a:tcPr/>
                    </a:tc>
                  </a:tr>
                  <a:tr h="605028">
                    <a:tc>
                      <a:txBody>
                        <a:bodyPr/>
                        <a:lstStyle/>
                        <a:p>
                          <a:pPr algn="ctr"/>
                          <a:r>
                            <a:rPr lang="en-GB" dirty="0" smtClean="0"/>
                            <a:t>1</a:t>
                          </a:r>
                          <a:endParaRPr lang="en-GB" dirty="0"/>
                        </a:p>
                      </a:txBody>
                      <a:tcPr/>
                    </a:tc>
                    <a:tc>
                      <a:txBody>
                        <a:bodyPr/>
                        <a:lstStyle/>
                        <a:p>
                          <a:endParaRPr lang="en-US"/>
                        </a:p>
                      </a:txBody>
                      <a:tcPr>
                        <a:blipFill rotWithShape="1">
                          <a:blip r:embed="rId2"/>
                          <a:stretch>
                            <a:fillRect l="-58716" t="-65657" r="-300459" b="-340404"/>
                          </a:stretch>
                        </a:blipFill>
                      </a:tcPr>
                    </a:tc>
                    <a:tc>
                      <a:txBody>
                        <a:bodyPr/>
                        <a:lstStyle/>
                        <a:p>
                          <a:endParaRPr lang="en-US"/>
                        </a:p>
                      </a:txBody>
                      <a:tcPr>
                        <a:blipFill rotWithShape="1">
                          <a:blip r:embed="rId2"/>
                          <a:stretch>
                            <a:fillRect l="-147234" t="-65657" r="-178723" b="-340404"/>
                          </a:stretch>
                        </a:blipFill>
                      </a:tcPr>
                    </a:tc>
                    <a:tc>
                      <a:txBody>
                        <a:bodyPr/>
                        <a:lstStyle/>
                        <a:p>
                          <a:endParaRPr lang="en-US"/>
                        </a:p>
                      </a:txBody>
                      <a:tcPr>
                        <a:blipFill rotWithShape="1">
                          <a:blip r:embed="rId2"/>
                          <a:stretch>
                            <a:fillRect l="-138663" t="-65657" r="-239" b="-340404"/>
                          </a:stretch>
                        </a:blipFill>
                      </a:tcPr>
                    </a:tc>
                  </a:tr>
                  <a:tr h="605028">
                    <a:tc>
                      <a:txBody>
                        <a:bodyPr/>
                        <a:lstStyle/>
                        <a:p>
                          <a:pPr algn="ctr"/>
                          <a:r>
                            <a:rPr lang="en-GB" dirty="0" smtClean="0"/>
                            <a:t>2</a:t>
                          </a:r>
                          <a:endParaRPr lang="en-GB" dirty="0"/>
                        </a:p>
                      </a:txBody>
                      <a:tcPr/>
                    </a:tc>
                    <a:tc>
                      <a:txBody>
                        <a:bodyPr/>
                        <a:lstStyle/>
                        <a:p>
                          <a:endParaRPr lang="en-US"/>
                        </a:p>
                      </a:txBody>
                      <a:tcPr>
                        <a:blipFill rotWithShape="1">
                          <a:blip r:embed="rId2"/>
                          <a:stretch>
                            <a:fillRect l="-58716" t="-165657" r="-300459" b="-240404"/>
                          </a:stretch>
                        </a:blipFill>
                      </a:tcPr>
                    </a:tc>
                    <a:tc>
                      <a:txBody>
                        <a:bodyPr/>
                        <a:lstStyle/>
                        <a:p>
                          <a:endParaRPr lang="en-US"/>
                        </a:p>
                      </a:txBody>
                      <a:tcPr>
                        <a:blipFill rotWithShape="1">
                          <a:blip r:embed="rId2"/>
                          <a:stretch>
                            <a:fillRect l="-147234" t="-165657" r="-178723" b="-240404"/>
                          </a:stretch>
                        </a:blipFill>
                      </a:tcPr>
                    </a:tc>
                    <a:tc>
                      <a:txBody>
                        <a:bodyPr/>
                        <a:lstStyle/>
                        <a:p>
                          <a:endParaRPr lang="en-US"/>
                        </a:p>
                      </a:txBody>
                      <a:tcPr>
                        <a:blipFill rotWithShape="1">
                          <a:blip r:embed="rId2"/>
                          <a:stretch>
                            <a:fillRect l="-138663" t="-165657" r="-239" b="-240404"/>
                          </a:stretch>
                        </a:blipFill>
                      </a:tcPr>
                    </a:tc>
                  </a:tr>
                  <a:tr h="605028">
                    <a:tc>
                      <a:txBody>
                        <a:bodyPr/>
                        <a:lstStyle/>
                        <a:p>
                          <a:pPr algn="ctr"/>
                          <a:r>
                            <a:rPr lang="en-GB" dirty="0" smtClean="0"/>
                            <a:t>3</a:t>
                          </a:r>
                          <a:endParaRPr lang="en-GB" dirty="0"/>
                        </a:p>
                      </a:txBody>
                      <a:tcPr/>
                    </a:tc>
                    <a:tc>
                      <a:txBody>
                        <a:bodyPr/>
                        <a:lstStyle/>
                        <a:p>
                          <a:endParaRPr lang="en-US"/>
                        </a:p>
                      </a:txBody>
                      <a:tcPr>
                        <a:blipFill rotWithShape="1">
                          <a:blip r:embed="rId2"/>
                          <a:stretch>
                            <a:fillRect l="-58716" t="-265657" r="-300459" b="-140404"/>
                          </a:stretch>
                        </a:blipFill>
                      </a:tcPr>
                    </a:tc>
                    <a:tc>
                      <a:txBody>
                        <a:bodyPr/>
                        <a:lstStyle/>
                        <a:p>
                          <a:endParaRPr lang="en-US"/>
                        </a:p>
                      </a:txBody>
                      <a:tcPr>
                        <a:blipFill rotWithShape="1">
                          <a:blip r:embed="rId2"/>
                          <a:stretch>
                            <a:fillRect l="-147234" t="-265657" r="-178723" b="-140404"/>
                          </a:stretch>
                        </a:blipFill>
                      </a:tcPr>
                    </a:tc>
                    <a:tc>
                      <a:txBody>
                        <a:bodyPr/>
                        <a:lstStyle/>
                        <a:p>
                          <a:endParaRPr lang="en-US"/>
                        </a:p>
                      </a:txBody>
                      <a:tcPr>
                        <a:blipFill rotWithShape="1">
                          <a:blip r:embed="rId2"/>
                          <a:stretch>
                            <a:fillRect l="-138663" t="-265657" r="-239" b="-140404"/>
                          </a:stretch>
                        </a:blipFill>
                      </a:tcPr>
                    </a:tc>
                  </a:tr>
                  <a:tr h="370840">
                    <a:tc>
                      <a:txBody>
                        <a:bodyPr/>
                        <a:lstStyle/>
                        <a:p>
                          <a:pPr algn="ctr"/>
                          <a:r>
                            <a:rPr lang="en-GB" dirty="0" smtClean="0"/>
                            <a:t>1</a:t>
                          </a:r>
                          <a:endParaRPr lang="en-GB" dirty="0"/>
                        </a:p>
                      </a:txBody>
                      <a:tcPr/>
                    </a:tc>
                    <a:tc>
                      <a:txBody>
                        <a:bodyPr/>
                        <a:lstStyle/>
                        <a:p>
                          <a:endParaRPr lang="en-US"/>
                        </a:p>
                      </a:txBody>
                      <a:tcPr>
                        <a:blipFill rotWithShape="1">
                          <a:blip r:embed="rId2"/>
                          <a:stretch>
                            <a:fillRect l="-58716" t="-593443" r="-300459" b="-127869"/>
                          </a:stretch>
                        </a:blipFill>
                      </a:tcPr>
                    </a:tc>
                    <a:tc>
                      <a:txBody>
                        <a:bodyPr/>
                        <a:lstStyle/>
                        <a:p>
                          <a:endParaRPr lang="en-US"/>
                        </a:p>
                      </a:txBody>
                      <a:tcPr>
                        <a:blipFill rotWithShape="1">
                          <a:blip r:embed="rId2"/>
                          <a:stretch>
                            <a:fillRect l="-147234" t="-593443" r="-178723" b="-127869"/>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B w="12700" cap="flat" cmpd="sng" algn="ctr">
                          <a:solidFill>
                            <a:schemeClr val="tx1"/>
                          </a:solidFill>
                          <a:prstDash val="solid"/>
                          <a:round/>
                          <a:headEnd type="none" w="med" len="med"/>
                          <a:tailEnd type="none" w="med" len="med"/>
                        </a:lnB>
                      </a:tcPr>
                    </a:tc>
                  </a:tr>
                  <a:tr h="370840">
                    <a:tc>
                      <a:txBody>
                        <a:bodyPr/>
                        <a:lstStyle/>
                        <a:p>
                          <a:pPr algn="ct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Total</a:t>
                          </a:r>
                          <a:endParaRPr lang="en-GB" dirty="0">
                            <a:latin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2" name="Rectangle 1"/>
          <p:cNvSpPr/>
          <p:nvPr/>
        </p:nvSpPr>
        <p:spPr>
          <a:xfrm>
            <a:off x="4922515" y="2924944"/>
            <a:ext cx="2736304" cy="265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331640" y="5575592"/>
            <a:ext cx="684076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26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4.07407E-6 L 2.77778E-6 0.15138 " pathEditMode="relative" rAng="0" ptsTypes="AA">
                                      <p:cBhvr>
                                        <p:cTn id="6" dur="2000" fill="hold"/>
                                        <p:tgtEl>
                                          <p:spTgt spid="2"/>
                                        </p:tgtEl>
                                        <p:attrNameLst>
                                          <p:attrName>ppt_x</p:attrName>
                                          <p:attrName>ppt_y</p:attrName>
                                        </p:attrNameLst>
                                      </p:cBhvr>
                                      <p:rCtr x="0" y="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1097</Words>
  <Application>Microsoft Office PowerPoint</Application>
  <PresentationFormat>On-screen Show (4:3)</PresentationFormat>
  <Paragraphs>277</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Bradley Hand ITC</vt:lpstr>
      <vt:lpstr>Calibri</vt:lpstr>
      <vt:lpstr>Cambria Math</vt:lpstr>
      <vt:lpstr>Comic Sans MS</vt:lpstr>
      <vt:lpstr>Office Theme</vt:lpstr>
      <vt:lpstr>Survey Plot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 to Teacher - 1</vt:lpstr>
      <vt:lpstr>Note to Teacher - 2</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Plot2</dc:title>
  <dc:creator>John</dc:creator>
  <cp:lastModifiedBy>John Burke</cp:lastModifiedBy>
  <cp:revision>67</cp:revision>
  <cp:lastPrinted>2015-03-27T08:29:59Z</cp:lastPrinted>
  <dcterms:created xsi:type="dcterms:W3CDTF">2015-01-29T17:40:03Z</dcterms:created>
  <dcterms:modified xsi:type="dcterms:W3CDTF">2023-04-12T14:31:54Z</dcterms:modified>
</cp:coreProperties>
</file>